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66" r:id="rId2"/>
    <p:sldId id="267" r:id="rId3"/>
    <p:sldId id="268" r:id="rId4"/>
    <p:sldId id="256" r:id="rId5"/>
    <p:sldId id="295" r:id="rId6"/>
    <p:sldId id="296" r:id="rId7"/>
    <p:sldId id="297" r:id="rId8"/>
    <p:sldId id="298" r:id="rId9"/>
    <p:sldId id="270" r:id="rId10"/>
    <p:sldId id="269" r:id="rId11"/>
    <p:sldId id="271" r:id="rId12"/>
    <p:sldId id="272" r:id="rId13"/>
    <p:sldId id="274" r:id="rId14"/>
    <p:sldId id="275" r:id="rId15"/>
    <p:sldId id="276" r:id="rId16"/>
    <p:sldId id="277" r:id="rId17"/>
    <p:sldId id="279" r:id="rId18"/>
    <p:sldId id="281" r:id="rId19"/>
    <p:sldId id="282" r:id="rId20"/>
    <p:sldId id="283" r:id="rId21"/>
    <p:sldId id="299" r:id="rId22"/>
    <p:sldId id="300" r:id="rId23"/>
    <p:sldId id="301" r:id="rId24"/>
    <p:sldId id="280" r:id="rId25"/>
    <p:sldId id="273" r:id="rId26"/>
    <p:sldId id="284" r:id="rId27"/>
    <p:sldId id="285" r:id="rId28"/>
    <p:sldId id="286" r:id="rId29"/>
    <p:sldId id="288" r:id="rId30"/>
    <p:sldId id="289" r:id="rId31"/>
    <p:sldId id="290" r:id="rId32"/>
    <p:sldId id="291" r:id="rId33"/>
    <p:sldId id="292" r:id="rId34"/>
    <p:sldId id="294" r:id="rId35"/>
    <p:sldId id="293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9n3BeIvVndiDKoTfqWVvZg==" hashData="MiyTzyV7UHQru3sE7LSe0pnSXLk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50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55.wmf"/><Relationship Id="rId1" Type="http://schemas.openxmlformats.org/officeDocument/2006/relationships/image" Target="../media/image14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3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wmf"/><Relationship Id="rId1" Type="http://schemas.openxmlformats.org/officeDocument/2006/relationships/image" Target="../media/image90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w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3CCD24-A610-454D-827B-4377EC9890E7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97D1AA-7A2B-460A-82A9-D0AF5C614C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5249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D3080-D55F-4CD1-83BE-7502BA7F4F13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1820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C7E3-F0CE-4AC8-BD6B-4379A7F455F6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625A1-7A2A-4A11-956B-B83D5B08CF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2254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C7E3-F0CE-4AC8-BD6B-4379A7F455F6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625A1-7A2A-4A11-956B-B83D5B08CF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4487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C7E3-F0CE-4AC8-BD6B-4379A7F455F6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625A1-7A2A-4A11-956B-B83D5B08CF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8058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C7E3-F0CE-4AC8-BD6B-4379A7F455F6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625A1-7A2A-4A11-956B-B83D5B08CF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9656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C7E3-F0CE-4AC8-BD6B-4379A7F455F6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625A1-7A2A-4A11-956B-B83D5B08CF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3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C7E3-F0CE-4AC8-BD6B-4379A7F455F6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625A1-7A2A-4A11-956B-B83D5B08CF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7473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C7E3-F0CE-4AC8-BD6B-4379A7F455F6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625A1-7A2A-4A11-956B-B83D5B08CF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2256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C7E3-F0CE-4AC8-BD6B-4379A7F455F6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625A1-7A2A-4A11-956B-B83D5B08CF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9398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C7E3-F0CE-4AC8-BD6B-4379A7F455F6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625A1-7A2A-4A11-956B-B83D5B08CF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9866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C7E3-F0CE-4AC8-BD6B-4379A7F455F6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625A1-7A2A-4A11-956B-B83D5B08CF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1155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C7E3-F0CE-4AC8-BD6B-4379A7F455F6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625A1-7A2A-4A11-956B-B83D5B08CF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5183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CC7E3-F0CE-4AC8-BD6B-4379A7F455F6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625A1-7A2A-4A11-956B-B83D5B08CF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130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5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7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4.png"/><Relationship Id="rId7" Type="http://schemas.openxmlformats.org/officeDocument/2006/relationships/image" Target="../media/image31.wmf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4.bin"/><Relationship Id="rId11" Type="http://schemas.openxmlformats.org/officeDocument/2006/relationships/oleObject" Target="../embeddings/oleObject26.bin"/><Relationship Id="rId5" Type="http://schemas.openxmlformats.org/officeDocument/2006/relationships/image" Target="../media/image30.wmf"/><Relationship Id="rId10" Type="http://schemas.openxmlformats.org/officeDocument/2006/relationships/image" Target="../media/image32.wmf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oleObject" Target="../embeddings/oleObject31.bin"/><Relationship Id="rId3" Type="http://schemas.openxmlformats.org/officeDocument/2006/relationships/image" Target="../media/image41.png"/><Relationship Id="rId7" Type="http://schemas.openxmlformats.org/officeDocument/2006/relationships/image" Target="../media/image37.wmf"/><Relationship Id="rId12" Type="http://schemas.openxmlformats.org/officeDocument/2006/relationships/image" Target="../media/image3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8.bin"/><Relationship Id="rId11" Type="http://schemas.openxmlformats.org/officeDocument/2006/relationships/oleObject" Target="../embeddings/oleObject30.bin"/><Relationship Id="rId5" Type="http://schemas.openxmlformats.org/officeDocument/2006/relationships/image" Target="../media/image36.wmf"/><Relationship Id="rId10" Type="http://schemas.openxmlformats.org/officeDocument/2006/relationships/image" Target="../media/image38.wmf"/><Relationship Id="rId4" Type="http://schemas.openxmlformats.org/officeDocument/2006/relationships/oleObject" Target="../embeddings/oleObject27.bin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40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3.wmf"/><Relationship Id="rId11" Type="http://schemas.openxmlformats.org/officeDocument/2006/relationships/image" Target="../media/image44.wmf"/><Relationship Id="rId5" Type="http://schemas.openxmlformats.org/officeDocument/2006/relationships/oleObject" Target="../embeddings/oleObject32.bin"/><Relationship Id="rId10" Type="http://schemas.openxmlformats.org/officeDocument/2006/relationships/oleObject" Target="../embeddings/oleObject33.bin"/><Relationship Id="rId4" Type="http://schemas.openxmlformats.org/officeDocument/2006/relationships/image" Target="../media/image46.png"/><Relationship Id="rId9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oleObject" Target="../embeddings/oleObject34.bin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2.png"/><Relationship Id="rId11" Type="http://schemas.openxmlformats.org/officeDocument/2006/relationships/image" Target="../media/image12.wmf"/><Relationship Id="rId5" Type="http://schemas.openxmlformats.org/officeDocument/2006/relationships/image" Target="../media/image51.png"/><Relationship Id="rId10" Type="http://schemas.openxmlformats.org/officeDocument/2006/relationships/oleObject" Target="../embeddings/oleObject35.bin"/><Relationship Id="rId4" Type="http://schemas.openxmlformats.org/officeDocument/2006/relationships/image" Target="../media/image50.wmf"/><Relationship Id="rId9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56.png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22.wmf"/><Relationship Id="rId4" Type="http://schemas.openxmlformats.org/officeDocument/2006/relationships/image" Target="../media/image57.png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24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58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5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2.bin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63.wmf"/><Relationship Id="rId4" Type="http://schemas.openxmlformats.org/officeDocument/2006/relationships/oleObject" Target="../embeddings/oleObject43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65.wmf"/><Relationship Id="rId4" Type="http://schemas.openxmlformats.org/officeDocument/2006/relationships/oleObject" Target="../embeddings/oleObject44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67.wmf"/><Relationship Id="rId4" Type="http://schemas.openxmlformats.org/officeDocument/2006/relationships/oleObject" Target="../embeddings/oleObject45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46.bin"/><Relationship Id="rId5" Type="http://schemas.openxmlformats.org/officeDocument/2006/relationships/image" Target="../media/image71.png"/><Relationship Id="rId10" Type="http://schemas.openxmlformats.org/officeDocument/2006/relationships/image" Target="../media/image69.wmf"/><Relationship Id="rId4" Type="http://schemas.openxmlformats.org/officeDocument/2006/relationships/image" Target="../media/image70.png"/><Relationship Id="rId9" Type="http://schemas.openxmlformats.org/officeDocument/2006/relationships/oleObject" Target="../embeddings/oleObject47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5.png"/><Relationship Id="rId7" Type="http://schemas.openxmlformats.org/officeDocument/2006/relationships/image" Target="../media/image7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48.bin"/><Relationship Id="rId5" Type="http://schemas.openxmlformats.org/officeDocument/2006/relationships/image" Target="../media/image77.png"/><Relationship Id="rId10" Type="http://schemas.openxmlformats.org/officeDocument/2006/relationships/image" Target="../media/image74.wmf"/><Relationship Id="rId4" Type="http://schemas.openxmlformats.org/officeDocument/2006/relationships/image" Target="../media/image76.png"/><Relationship Id="rId9" Type="http://schemas.openxmlformats.org/officeDocument/2006/relationships/oleObject" Target="../embeddings/oleObject49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image" Target="../media/image81.png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79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8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5.png"/><Relationship Id="rId7" Type="http://schemas.openxmlformats.org/officeDocument/2006/relationships/image" Target="../media/image87.png"/><Relationship Id="rId12" Type="http://schemas.openxmlformats.org/officeDocument/2006/relationships/image" Target="../media/image8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83.wmf"/><Relationship Id="rId11" Type="http://schemas.openxmlformats.org/officeDocument/2006/relationships/oleObject" Target="../embeddings/oleObject54.bin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89.png"/><Relationship Id="rId4" Type="http://schemas.openxmlformats.org/officeDocument/2006/relationships/image" Target="../media/image86.png"/><Relationship Id="rId9" Type="http://schemas.openxmlformats.org/officeDocument/2006/relationships/oleObject" Target="../embeddings/oleObject53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2.png"/><Relationship Id="rId7" Type="http://schemas.openxmlformats.org/officeDocument/2006/relationships/image" Target="../media/image9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90.wmf"/><Relationship Id="rId5" Type="http://schemas.openxmlformats.org/officeDocument/2006/relationships/oleObject" Target="../embeddings/oleObject55.bin"/><Relationship Id="rId10" Type="http://schemas.openxmlformats.org/officeDocument/2006/relationships/image" Target="../media/image91.wmf"/><Relationship Id="rId4" Type="http://schemas.openxmlformats.org/officeDocument/2006/relationships/image" Target="../media/image93.png"/><Relationship Id="rId9" Type="http://schemas.openxmlformats.org/officeDocument/2006/relationships/oleObject" Target="../embeddings/oleObject56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9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57.bin"/><Relationship Id="rId5" Type="http://schemas.openxmlformats.org/officeDocument/2006/relationships/image" Target="../media/image99.png"/><Relationship Id="rId4" Type="http://schemas.openxmlformats.org/officeDocument/2006/relationships/image" Target="../media/image9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10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2.png"/><Relationship Id="rId5" Type="http://schemas.openxmlformats.org/officeDocument/2006/relationships/image" Target="../media/image100.wmf"/><Relationship Id="rId4" Type="http://schemas.openxmlformats.org/officeDocument/2006/relationships/oleObject" Target="../embeddings/oleObject58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image" Target="../media/image105.png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3" Type="http://schemas.openxmlformats.org/officeDocument/2006/relationships/image" Target="../media/image110.png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0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113.wmf"/><Relationship Id="rId4" Type="http://schemas.openxmlformats.org/officeDocument/2006/relationships/oleObject" Target="../embeddings/oleObject61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16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115.w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10.bin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wmf"/><Relationship Id="rId11" Type="http://schemas.openxmlformats.org/officeDocument/2006/relationships/image" Target="../media/image19.wmf"/><Relationship Id="rId5" Type="http://schemas.openxmlformats.org/officeDocument/2006/relationships/oleObject" Target="../embeddings/oleObject11.bin"/><Relationship Id="rId10" Type="http://schemas.openxmlformats.org/officeDocument/2006/relationships/oleObject" Target="../embeddings/oleObject13.bin"/><Relationship Id="rId4" Type="http://schemas.openxmlformats.org/officeDocument/2006/relationships/image" Target="../media/image16.wmf"/><Relationship Id="rId9" Type="http://schemas.openxmlformats.org/officeDocument/2006/relationships/image" Target="../media/image1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3456383"/>
          </a:xfrm>
          <a:solidFill>
            <a:srgbClr val="FFCCFF">
              <a:alpha val="3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</a:rPr>
              <a:t>BAĞIMSIZ OLASILIK </a:t>
            </a:r>
            <a:br>
              <a:rPr lang="tr-TR" sz="7200" b="1" dirty="0" smtClean="0">
                <a:solidFill>
                  <a:srgbClr val="FF0000"/>
                </a:solidFill>
              </a:rPr>
            </a:br>
            <a:r>
              <a:rPr lang="tr-TR" sz="7200" b="1" dirty="0" smtClean="0">
                <a:solidFill>
                  <a:srgbClr val="FF0000"/>
                </a:solidFill>
              </a:rPr>
              <a:t>VE </a:t>
            </a:r>
            <a:br>
              <a:rPr lang="tr-TR" sz="7200" b="1" dirty="0" smtClean="0">
                <a:solidFill>
                  <a:srgbClr val="FF0000"/>
                </a:solidFill>
              </a:rPr>
            </a:br>
            <a:r>
              <a:rPr lang="tr-TR" sz="7200" b="1" dirty="0" smtClean="0">
                <a:solidFill>
                  <a:srgbClr val="FF0000"/>
                </a:solidFill>
              </a:rPr>
              <a:t>BAĞIMLI OLSAILIK</a:t>
            </a:r>
            <a:endParaRPr lang="tr-TR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4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07504" y="116632"/>
            <a:ext cx="8928992" cy="150810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r-TR" sz="2000" b="1" dirty="0" smtClean="0">
                <a:solidFill>
                  <a:srgbClr val="FF0000"/>
                </a:solidFill>
                <a:latin typeface="Calibri" panose="020F0502020204030204" pitchFamily="34" charset="0"/>
                <a:ea typeface="HelveticaTU"/>
                <a:cs typeface="HelveticaTU"/>
              </a:rPr>
              <a:t>ÖRNEK-6</a:t>
            </a:r>
            <a:r>
              <a:rPr lang="tr-TR" sz="20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HelveticaTU"/>
              </a:rPr>
              <a:t>)  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Bir torbada 4 siyah, 3 beyaz bilye bulunmaktad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r. Torbadan bir bilye 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ekiliyor, rengine bak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larak tekrar torbaya konuluyor. Ard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ndan torbadan bir bilye daha 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ekiliyor. </a:t>
            </a:r>
            <a:r>
              <a:rPr lang="tr-TR" sz="2000" b="1" dirty="0">
                <a:ea typeface="HelveticaTU"/>
                <a:cs typeface="HelveticaTU"/>
              </a:rPr>
              <a:t>İ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lk 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ekilen bilyenin siyah, 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ikincisinin Beyaz 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olma olas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l</a:t>
            </a:r>
            <a:r>
              <a:rPr lang="tr-TR" sz="2000" b="1" dirty="0">
                <a:ea typeface="HelveticaTU"/>
                <a:cs typeface="HelveticaTU"/>
              </a:rPr>
              <a:t>ığı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ka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t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r?</a:t>
            </a:r>
            <a:endParaRPr lang="tr-TR" sz="3200" b="1" dirty="0"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 </a:t>
            </a:r>
            <a:r>
              <a:rPr lang="tr-TR" sz="3200" b="1" dirty="0">
                <a:ea typeface="Times New Roman" panose="02020603050405020304" pitchFamily="18" charset="0"/>
              </a:rPr>
              <a:t>	</a:t>
            </a:r>
            <a:r>
              <a:rPr lang="tr-TR" sz="2000" b="1" dirty="0">
                <a:ea typeface="Times New Roman" panose="02020603050405020304" pitchFamily="18" charset="0"/>
              </a:rPr>
              <a:t>a) 2/7	</a:t>
            </a:r>
            <a:r>
              <a:rPr lang="tr-TR" sz="2000" b="1" dirty="0" smtClean="0">
                <a:ea typeface="Times New Roman" panose="02020603050405020304" pitchFamily="18" charset="0"/>
              </a:rPr>
              <a:t>	b</a:t>
            </a:r>
            <a:r>
              <a:rPr lang="tr-TR" sz="2000" b="1" dirty="0">
                <a:ea typeface="Times New Roman" panose="02020603050405020304" pitchFamily="18" charset="0"/>
              </a:rPr>
              <a:t>) 16/49	</a:t>
            </a:r>
            <a:r>
              <a:rPr lang="tr-TR" sz="2000" b="1" dirty="0" smtClean="0">
                <a:ea typeface="Times New Roman" panose="02020603050405020304" pitchFamily="18" charset="0"/>
              </a:rPr>
              <a:t>	c</a:t>
            </a:r>
            <a:r>
              <a:rPr lang="tr-TR" sz="2000" b="1" dirty="0">
                <a:ea typeface="Times New Roman" panose="02020603050405020304" pitchFamily="18" charset="0"/>
              </a:rPr>
              <a:t>) 12/49	</a:t>
            </a:r>
            <a:r>
              <a:rPr lang="tr-TR" sz="2000" b="1" dirty="0" smtClean="0">
                <a:ea typeface="Times New Roman" panose="02020603050405020304" pitchFamily="18" charset="0"/>
              </a:rPr>
              <a:t>	d</a:t>
            </a:r>
            <a:r>
              <a:rPr lang="tr-TR" sz="2000" b="1" dirty="0">
                <a:ea typeface="Times New Roman" panose="02020603050405020304" pitchFamily="18" charset="0"/>
              </a:rPr>
              <a:t>) 9/49</a:t>
            </a:r>
            <a:endParaRPr lang="tr-TR" sz="2000" b="1" dirty="0">
              <a:effectLst/>
              <a:ea typeface="Times New Roman" panose="02020603050405020304" pitchFamily="18" charset="0"/>
            </a:endParaRPr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723243"/>
              </p:ext>
            </p:extLst>
          </p:nvPr>
        </p:nvGraphicFramePr>
        <p:xfrm>
          <a:off x="3767137" y="1916832"/>
          <a:ext cx="16097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9" name="Denklem" r:id="rId3" imgW="634680" imgH="393480" progId="Equation.3">
                  <p:embed/>
                </p:oleObj>
              </mc:Choice>
              <mc:Fallback>
                <p:oleObj name="Denklem" r:id="rId3" imgW="634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7137" y="1916832"/>
                        <a:ext cx="1609725" cy="99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378250" y="1174352"/>
            <a:ext cx="1512291" cy="4481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134448" y="3068960"/>
            <a:ext cx="8902048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ÖRNEK-7)</a:t>
            </a:r>
            <a:r>
              <a:rPr lang="tr-TR" sz="2000" b="1" dirty="0" smtClean="0"/>
              <a:t> </a:t>
            </a:r>
            <a:r>
              <a:rPr lang="tr-TR" sz="2000" b="1" dirty="0"/>
              <a:t>5 tane madeni para birlikte atılıyor. Bu paralardan en az birinin yazı gelme olasılığı kaçtır</a:t>
            </a:r>
            <a:r>
              <a:rPr lang="tr-TR" sz="2000" b="1" dirty="0" smtClean="0"/>
              <a:t>?</a:t>
            </a:r>
          </a:p>
          <a:p>
            <a:pPr eaLnBrk="0" hangingPunct="0"/>
            <a:endParaRPr lang="tr-TR" sz="2000" b="1" dirty="0"/>
          </a:p>
          <a:p>
            <a:pPr eaLnBrk="0" hangingPunct="0"/>
            <a:r>
              <a:rPr lang="tr-TR" sz="2000" b="1" dirty="0" smtClean="0"/>
              <a:t>	a) 31/32       	b)3/16    	c)1/4     		d)3/4</a:t>
            </a:r>
            <a:endParaRPr lang="tr-TR" sz="2000" b="1" dirty="0"/>
          </a:p>
        </p:txBody>
      </p:sp>
      <p:sp>
        <p:nvSpPr>
          <p:cNvPr id="14" name="Rectangle 19"/>
          <p:cNvSpPr>
            <a:spLocks noChangeArrowheads="1"/>
          </p:cNvSpPr>
          <p:nvPr/>
        </p:nvSpPr>
        <p:spPr bwMode="auto">
          <a:xfrm>
            <a:off x="134448" y="4658004"/>
            <a:ext cx="287059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b="1"/>
              <a:t>Hepsinin tura gelme olasılığı</a:t>
            </a:r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728748"/>
              </p:ext>
            </p:extLst>
          </p:nvPr>
        </p:nvGraphicFramePr>
        <p:xfrm>
          <a:off x="345782" y="5445224"/>
          <a:ext cx="2447925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0" name="Denklem" r:id="rId5" imgW="1129810" imgH="393529" progId="Equation.3">
                  <p:embed/>
                </p:oleObj>
              </mc:Choice>
              <mc:Fallback>
                <p:oleObj name="Denklem" r:id="rId5" imgW="1129810" imgH="393529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782" y="5445224"/>
                        <a:ext cx="2447925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3685866" y="4656694"/>
            <a:ext cx="6771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b="1"/>
              <a:t>veya </a:t>
            </a: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867143"/>
              </p:ext>
            </p:extLst>
          </p:nvPr>
        </p:nvGraphicFramePr>
        <p:xfrm>
          <a:off x="3475796" y="5445224"/>
          <a:ext cx="107950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1" name="Denklem" r:id="rId7" imgW="558558" imgH="393529" progId="Equation.3">
                  <p:embed/>
                </p:oleObj>
              </mc:Choice>
              <mc:Fallback>
                <p:oleObj name="Denklem" r:id="rId7" imgW="558558" imgH="393529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5796" y="5445224"/>
                        <a:ext cx="1079500" cy="75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4932040" y="4654921"/>
            <a:ext cx="317631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b="1"/>
              <a:t>En az birinin yazı gelme olasılığı</a:t>
            </a:r>
          </a:p>
        </p:txBody>
      </p:sp>
      <p:graphicFrame>
        <p:nvGraphicFramePr>
          <p:cNvPr id="17" name="Nesne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723716"/>
              </p:ext>
            </p:extLst>
          </p:nvPr>
        </p:nvGraphicFramePr>
        <p:xfrm>
          <a:off x="6272256" y="5445224"/>
          <a:ext cx="1295400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2" name="Denklem" r:id="rId9" imgW="748975" imgH="393529" progId="Equation.3">
                  <p:embed/>
                </p:oleObj>
              </mc:Choice>
              <mc:Fallback>
                <p:oleObj name="Denklem" r:id="rId9" imgW="748975" imgH="393529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2256" y="5445224"/>
                        <a:ext cx="1295400" cy="671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813599" y="3861048"/>
            <a:ext cx="1512291" cy="53135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619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14" grpId="0"/>
      <p:bldP spid="15" grpId="0"/>
      <p:bldP spid="16" grpId="0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179388" y="188913"/>
            <a:ext cx="8713787" cy="119380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ÖRNEK–8):</a:t>
            </a:r>
            <a:r>
              <a:rPr lang="tr-TR" altLang="zh-CN" dirty="0" smtClean="0"/>
              <a:t> </a:t>
            </a:r>
            <a:r>
              <a:rPr lang="tr-TR" altLang="zh-CN" dirty="0"/>
              <a:t>Bir torbada 4 beyaz, 2 kırmızı bilye vardır. Yusuf Torbadan bir bilye çekerken, Ahmet bir zar atıyor. Bilyenin beyaz ve zarın 3 ten küçük bir sayı gelmesi olasılığı </a:t>
            </a:r>
            <a:r>
              <a:rPr lang="tr-TR" altLang="zh-CN" dirty="0" smtClean="0"/>
              <a:t>kaçtır?</a:t>
            </a:r>
            <a:endParaRPr lang="tr-TR" altLang="zh-CN" dirty="0"/>
          </a:p>
          <a:p>
            <a:pPr eaLnBrk="1" hangingPunct="1"/>
            <a:r>
              <a:rPr lang="tr-TR" altLang="zh-CN" dirty="0"/>
              <a:t>	</a:t>
            </a:r>
            <a:r>
              <a:rPr lang="tr-TR" altLang="zh-CN" dirty="0" smtClean="0"/>
              <a:t>a) 1 / 3     	b) 5 / 36  	c) 2 / 9  		d) 1 / 18</a:t>
            </a:r>
            <a:endParaRPr lang="tr-TR" altLang="zh-CN" dirty="0"/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399213" y="2223784"/>
            <a:ext cx="170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dirty="0">
                <a:solidFill>
                  <a:srgbClr val="FF0000"/>
                </a:solidFill>
              </a:rPr>
              <a:t>Bağımsız olay</a:t>
            </a:r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381639"/>
              </p:ext>
            </p:extLst>
          </p:nvPr>
        </p:nvGraphicFramePr>
        <p:xfrm>
          <a:off x="3651096" y="1991158"/>
          <a:ext cx="178435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2" name="Denklem" r:id="rId3" imgW="914400" imgH="393700" progId="Equation.3">
                  <p:embed/>
                </p:oleObj>
              </mc:Choice>
              <mc:Fallback>
                <p:oleObj name="Denklem" r:id="rId3" imgW="9144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1096" y="1991158"/>
                        <a:ext cx="1784350" cy="766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4208984" y="877888"/>
            <a:ext cx="1871662" cy="5048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186378" y="3284984"/>
            <a:ext cx="8713787" cy="1477328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ÖRNEK–9):</a:t>
            </a:r>
            <a:r>
              <a:rPr lang="tr-TR" altLang="zh-CN" dirty="0" smtClean="0"/>
              <a:t> </a:t>
            </a:r>
            <a:r>
              <a:rPr lang="tr-TR" altLang="zh-CN" dirty="0"/>
              <a:t>Bir kutudaki 20 kalemden 8’i sağlam geri kalanı da kırıktır. Kutuya geri atılması şartıyla arka arkaya çekilen iki kalemin ikisinin de sağlam olma olasılığı kaçtır? </a:t>
            </a:r>
            <a:endParaRPr lang="tr-TR" altLang="zh-CN" dirty="0" smtClean="0"/>
          </a:p>
          <a:p>
            <a:pPr eaLnBrk="1" hangingPunct="1"/>
            <a:r>
              <a:rPr lang="tr-TR" altLang="zh-CN" dirty="0" smtClean="0"/>
              <a:t>  </a:t>
            </a:r>
            <a:r>
              <a:rPr lang="tr-TR" altLang="zh-CN" dirty="0"/>
              <a:t>	</a:t>
            </a:r>
          </a:p>
          <a:p>
            <a:pPr eaLnBrk="1" hangingPunct="1"/>
            <a:r>
              <a:rPr lang="tr-TR" altLang="zh-CN" dirty="0"/>
              <a:t>	</a:t>
            </a:r>
            <a:r>
              <a:rPr lang="tr-TR" altLang="zh-CN" dirty="0" smtClean="0"/>
              <a:t>a) 0,16    	b) 0,12     	c) 0,18    	d) 0,24</a:t>
            </a:r>
            <a:endParaRPr lang="tr-TR" altLang="zh-CN" dirty="0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0582"/>
              </p:ext>
            </p:extLst>
          </p:nvPr>
        </p:nvGraphicFramePr>
        <p:xfrm>
          <a:off x="712788" y="5229225"/>
          <a:ext cx="7986712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3" name="Denklem" r:id="rId5" imgW="3657600" imgH="393480" progId="Equation.3">
                  <p:embed/>
                </p:oleObj>
              </mc:Choice>
              <mc:Fallback>
                <p:oleObj name="Denklem" r:id="rId5" imgW="3657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788" y="5229225"/>
                        <a:ext cx="7986712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8"/>
          <p:cNvSpPr>
            <a:spLocks noChangeArrowheads="1"/>
          </p:cNvSpPr>
          <p:nvPr/>
        </p:nvSpPr>
        <p:spPr bwMode="auto">
          <a:xfrm>
            <a:off x="683568" y="4257487"/>
            <a:ext cx="1728192" cy="5048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681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107504" y="188640"/>
            <a:ext cx="8856984" cy="1477328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ÖRNEK–10):</a:t>
            </a:r>
            <a:r>
              <a:rPr lang="tr-TR" altLang="zh-CN" dirty="0" smtClean="0"/>
              <a:t> </a:t>
            </a:r>
            <a:r>
              <a:rPr lang="tr-TR" altLang="zh-CN" dirty="0"/>
              <a:t>Bir kutudaki 20 kalemden 8’i sağlam geri kalanı da kırıktır. Kutuya geri atılması şartıyla arka arkaya çekilen iki kalemin 1.sinde sağlam,2.sinde kırık olma olasılığı kaçtır? </a:t>
            </a:r>
            <a:r>
              <a:rPr lang="tr-TR" altLang="zh-CN" dirty="0" smtClean="0">
                <a:solidFill>
                  <a:srgbClr val="FF0000"/>
                </a:solidFill>
              </a:rPr>
              <a:t>Bağımsız olay</a:t>
            </a:r>
          </a:p>
          <a:p>
            <a:pPr eaLnBrk="1" hangingPunct="1"/>
            <a:r>
              <a:rPr lang="tr-TR" altLang="zh-CN" dirty="0"/>
              <a:t>	</a:t>
            </a:r>
          </a:p>
          <a:p>
            <a:pPr eaLnBrk="1" hangingPunct="1"/>
            <a:r>
              <a:rPr lang="tr-TR" altLang="zh-CN" dirty="0"/>
              <a:t>		</a:t>
            </a:r>
            <a:r>
              <a:rPr lang="tr-TR" altLang="zh-CN" dirty="0" smtClean="0"/>
              <a:t>a)0,16     	b)0,12     	c)0,18    		d)0,24</a:t>
            </a:r>
            <a:endParaRPr lang="tr-TR" altLang="zh-CN" dirty="0"/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7020272" y="1161143"/>
            <a:ext cx="1728192" cy="5048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5" name="Nesne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5588875"/>
              </p:ext>
            </p:extLst>
          </p:nvPr>
        </p:nvGraphicFramePr>
        <p:xfrm>
          <a:off x="460375" y="1989138"/>
          <a:ext cx="795972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2" name="Denklem" r:id="rId3" imgW="3644640" imgH="393480" progId="Equation.3">
                  <p:embed/>
                </p:oleObj>
              </mc:Choice>
              <mc:Fallback>
                <p:oleObj name="Denklem" r:id="rId3" imgW="36446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375" y="1989138"/>
                        <a:ext cx="7959725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07504" y="3212976"/>
            <a:ext cx="8857109" cy="1200329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ÖRNEK–11):</a:t>
            </a:r>
            <a:r>
              <a:rPr lang="tr-TR" altLang="zh-CN" dirty="0" smtClean="0"/>
              <a:t> </a:t>
            </a:r>
            <a:r>
              <a:rPr lang="tr-TR" altLang="zh-CN" dirty="0"/>
              <a:t>Bir elma ağacındaki 200 elmadan,10’u </a:t>
            </a:r>
            <a:r>
              <a:rPr lang="tr-TR" altLang="zh-CN" dirty="0" smtClean="0"/>
              <a:t>çürük; bir </a:t>
            </a:r>
            <a:r>
              <a:rPr lang="tr-TR" altLang="zh-CN" dirty="0"/>
              <a:t>portakal ağacındaki 100 portakaldan 20’si </a:t>
            </a:r>
            <a:r>
              <a:rPr lang="tr-TR" altLang="zh-CN" dirty="0" smtClean="0"/>
              <a:t>çürüktür. Elma </a:t>
            </a:r>
            <a:r>
              <a:rPr lang="tr-TR" altLang="zh-CN" dirty="0"/>
              <a:t>ağacından rastgele bir </a:t>
            </a:r>
            <a:r>
              <a:rPr lang="tr-TR" altLang="zh-CN" dirty="0" smtClean="0"/>
              <a:t>elma, portakal </a:t>
            </a:r>
            <a:r>
              <a:rPr lang="tr-TR" altLang="zh-CN" dirty="0"/>
              <a:t>ağacından rastgele bir portakal </a:t>
            </a:r>
            <a:r>
              <a:rPr lang="tr-TR" altLang="zh-CN" dirty="0" smtClean="0"/>
              <a:t>alınıyor. Alınan </a:t>
            </a:r>
            <a:r>
              <a:rPr lang="tr-TR" altLang="zh-CN" dirty="0"/>
              <a:t>portakalın sağlam ve alınan elmanın çürük çıkma olasılığı kaçtır? </a:t>
            </a:r>
            <a:r>
              <a:rPr lang="tr-TR" altLang="zh-CN" dirty="0">
                <a:solidFill>
                  <a:srgbClr val="FF0000"/>
                </a:solidFill>
              </a:rPr>
              <a:t>(Bağımsız olay</a:t>
            </a:r>
            <a:r>
              <a:rPr lang="tr-TR" altLang="zh-CN" dirty="0" smtClean="0">
                <a:solidFill>
                  <a:srgbClr val="FF0000"/>
                </a:solidFill>
              </a:rPr>
              <a:t>)</a:t>
            </a:r>
            <a:endParaRPr lang="tr-TR" altLang="zh-CN" dirty="0">
              <a:solidFill>
                <a:srgbClr val="FF0000"/>
              </a:solidFill>
            </a:endParaRPr>
          </a:p>
        </p:txBody>
      </p:sp>
      <p:sp>
        <p:nvSpPr>
          <p:cNvPr id="17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8" name="Nesne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524529"/>
              </p:ext>
            </p:extLst>
          </p:nvPr>
        </p:nvGraphicFramePr>
        <p:xfrm>
          <a:off x="1876969" y="4581128"/>
          <a:ext cx="5390062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3" name="Denklem" r:id="rId5" imgW="2654300" imgH="393700" progId="Equation.3">
                  <p:embed/>
                </p:oleObj>
              </mc:Choice>
              <mc:Fallback>
                <p:oleObj name="Denklem" r:id="rId5" imgW="26543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6969" y="4581128"/>
                        <a:ext cx="5390062" cy="792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Nesne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636615"/>
              </p:ext>
            </p:extLst>
          </p:nvPr>
        </p:nvGraphicFramePr>
        <p:xfrm>
          <a:off x="1560305" y="5445224"/>
          <a:ext cx="6072187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4" name="Denklem" r:id="rId7" imgW="2781000" imgH="393480" progId="Equation.3">
                  <p:embed/>
                </p:oleObj>
              </mc:Choice>
              <mc:Fallback>
                <p:oleObj name="Denklem" r:id="rId7" imgW="2781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0305" y="5445224"/>
                        <a:ext cx="6072187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3203848" y="4509120"/>
            <a:ext cx="1080120" cy="9366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04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6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4"/>
          <p:cNvSpPr>
            <a:spLocks noChangeArrowheads="1"/>
          </p:cNvSpPr>
          <p:nvPr/>
        </p:nvSpPr>
        <p:spPr bwMode="auto">
          <a:xfrm>
            <a:off x="5609956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179388" y="184150"/>
            <a:ext cx="8713787" cy="650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tr-TR" b="1" dirty="0" smtClean="0">
                <a:solidFill>
                  <a:srgbClr val="FF0000"/>
                </a:solidFill>
              </a:rPr>
              <a:t>ÖRNEK-12)</a:t>
            </a:r>
            <a:r>
              <a:rPr lang="tr-TR" b="1" dirty="0" smtClean="0"/>
              <a:t> </a:t>
            </a:r>
            <a:r>
              <a:rPr lang="tr-TR" b="1" dirty="0"/>
              <a:t>Bir torbada 4 mavi,3 kırmızı bilye vardır. Torbadan rast gele iki bilye çekiliyor. Çekilen bilyelerden en az birinin kırmızı olma olasılığı kaçtır?</a:t>
            </a:r>
          </a:p>
        </p:txBody>
      </p:sp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981075"/>
            <a:ext cx="31686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0663" name="Object 7"/>
          <p:cNvGraphicFramePr>
            <a:graphicFrameLocks noChangeAspect="1"/>
          </p:cNvGraphicFramePr>
          <p:nvPr/>
        </p:nvGraphicFramePr>
        <p:xfrm>
          <a:off x="755650" y="2492375"/>
          <a:ext cx="151288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2" name="Denklem" r:id="rId4" imgW="647419" imgH="393529" progId="Equation.3">
                  <p:embed/>
                </p:oleObj>
              </mc:Choice>
              <mc:Fallback>
                <p:oleObj name="Denklem" r:id="rId4" imgW="64741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492375"/>
                        <a:ext cx="1512888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5" name="Object 9"/>
          <p:cNvGraphicFramePr>
            <a:graphicFrameLocks noChangeAspect="1"/>
          </p:cNvGraphicFramePr>
          <p:nvPr/>
        </p:nvGraphicFramePr>
        <p:xfrm>
          <a:off x="4716463" y="2492375"/>
          <a:ext cx="1655762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3" name="Denklem" r:id="rId6" imgW="748975" imgH="393529" progId="Equation.3">
                  <p:embed/>
                </p:oleObj>
              </mc:Choice>
              <mc:Fallback>
                <p:oleObj name="Denklem" r:id="rId6" imgW="74897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2492375"/>
                        <a:ext cx="1655762" cy="84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7" name="Text Box 11"/>
          <p:cNvSpPr txBox="1">
            <a:spLocks noChangeArrowheads="1"/>
          </p:cNvSpPr>
          <p:nvPr/>
        </p:nvSpPr>
        <p:spPr bwMode="auto">
          <a:xfrm>
            <a:off x="395288" y="1916113"/>
            <a:ext cx="2343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/>
              <a:t>İkisinin mavi olması</a:t>
            </a:r>
          </a:p>
        </p:txBody>
      </p:sp>
      <p:sp>
        <p:nvSpPr>
          <p:cNvPr id="70668" name="Text Box 12"/>
          <p:cNvSpPr txBox="1">
            <a:spLocks noChangeArrowheads="1"/>
          </p:cNvSpPr>
          <p:nvPr/>
        </p:nvSpPr>
        <p:spPr bwMode="auto">
          <a:xfrm>
            <a:off x="4140200" y="1916113"/>
            <a:ext cx="318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/>
              <a:t>En az birinin kırmızı  olması</a:t>
            </a:r>
          </a:p>
        </p:txBody>
      </p:sp>
      <p:sp>
        <p:nvSpPr>
          <p:cNvPr id="70669" name="Rectangle 13"/>
          <p:cNvSpPr>
            <a:spLocks noChangeArrowheads="1"/>
          </p:cNvSpPr>
          <p:nvPr/>
        </p:nvSpPr>
        <p:spPr bwMode="auto">
          <a:xfrm>
            <a:off x="179388" y="3429000"/>
            <a:ext cx="8785225" cy="650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b="1" dirty="0" smtClean="0">
                <a:solidFill>
                  <a:srgbClr val="FF0000"/>
                </a:solidFill>
              </a:rPr>
              <a:t>ÖRNEK-13)</a:t>
            </a:r>
            <a:r>
              <a:rPr lang="tr-TR" b="1" dirty="0" smtClean="0"/>
              <a:t> </a:t>
            </a:r>
            <a:r>
              <a:rPr lang="tr-TR" b="1" dirty="0"/>
              <a:t>Bir torbada 4 mavi,3 kırmızı bilye vardır. Torbadan rast gele iki bilye çekiliyor. Çekilen bilyelerden en az birinin mavi olma olasılığı kaçtır?</a:t>
            </a:r>
          </a:p>
        </p:txBody>
      </p:sp>
      <p:pic>
        <p:nvPicPr>
          <p:cNvPr id="70670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221163"/>
            <a:ext cx="3887787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5" name="Rectangle 1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0671" name="Object 15"/>
          <p:cNvGraphicFramePr>
            <a:graphicFrameLocks noChangeAspect="1"/>
          </p:cNvGraphicFramePr>
          <p:nvPr/>
        </p:nvGraphicFramePr>
        <p:xfrm>
          <a:off x="827088" y="5589588"/>
          <a:ext cx="1223962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4" name="Denklem" r:id="rId9" imgW="647419" imgH="393529" progId="Equation.3">
                  <p:embed/>
                </p:oleObj>
              </mc:Choice>
              <mc:Fallback>
                <p:oleObj name="Denklem" r:id="rId9" imgW="64741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5589588"/>
                        <a:ext cx="1223962" cy="738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97" name="Rectangle 1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0673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132420"/>
              </p:ext>
            </p:extLst>
          </p:nvPr>
        </p:nvGraphicFramePr>
        <p:xfrm>
          <a:off x="7089775" y="5589240"/>
          <a:ext cx="1223962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5" name="Denklem" r:id="rId11" imgW="748975" imgH="393529" progId="Equation.3">
                  <p:embed/>
                </p:oleObj>
              </mc:Choice>
              <mc:Fallback>
                <p:oleObj name="Denklem" r:id="rId11" imgW="74897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9775" y="5589240"/>
                        <a:ext cx="1223962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75" name="Text Box 19"/>
          <p:cNvSpPr txBox="1">
            <a:spLocks noChangeArrowheads="1"/>
          </p:cNvSpPr>
          <p:nvPr/>
        </p:nvSpPr>
        <p:spPr bwMode="auto">
          <a:xfrm>
            <a:off x="323850" y="5013325"/>
            <a:ext cx="2609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/>
              <a:t>İkisinin kırmızı  olması</a:t>
            </a:r>
          </a:p>
        </p:txBody>
      </p:sp>
      <p:sp>
        <p:nvSpPr>
          <p:cNvPr id="70676" name="Text Box 20"/>
          <p:cNvSpPr txBox="1">
            <a:spLocks noChangeArrowheads="1"/>
          </p:cNvSpPr>
          <p:nvPr/>
        </p:nvSpPr>
        <p:spPr bwMode="auto">
          <a:xfrm>
            <a:off x="5600700" y="5013325"/>
            <a:ext cx="297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/>
              <a:t>En az birinin mavi  olması</a:t>
            </a:r>
          </a:p>
        </p:txBody>
      </p:sp>
      <p:sp>
        <p:nvSpPr>
          <p:cNvPr id="70677" name="Rectangle 21"/>
          <p:cNvSpPr>
            <a:spLocks noChangeArrowheads="1"/>
          </p:cNvSpPr>
          <p:nvPr/>
        </p:nvSpPr>
        <p:spPr bwMode="auto">
          <a:xfrm>
            <a:off x="3924300" y="908050"/>
            <a:ext cx="792163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0678" name="Rectangle 22"/>
          <p:cNvSpPr>
            <a:spLocks noChangeArrowheads="1"/>
          </p:cNvSpPr>
          <p:nvPr/>
        </p:nvSpPr>
        <p:spPr bwMode="auto">
          <a:xfrm>
            <a:off x="3492500" y="4149725"/>
            <a:ext cx="792163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7603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72C9D5F-8349-4ADA-B5D1-2928D960859D}" type="slidenum">
              <a:rPr lang="tr-TR" b="0" smtClean="0"/>
              <a:pPr eaLnBrk="1" hangingPunct="1"/>
              <a:t>13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337121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0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7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70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  <p:bldP spid="70667" grpId="0"/>
      <p:bldP spid="70668" grpId="0"/>
      <p:bldP spid="70669" grpId="0" animBg="1"/>
      <p:bldP spid="70675" grpId="0"/>
      <p:bldP spid="70676" grpId="0"/>
      <p:bldP spid="70677" grpId="0" animBg="1"/>
      <p:bldP spid="7067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143669" y="90557"/>
            <a:ext cx="88209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ÖRNEK-14)</a:t>
            </a:r>
            <a:r>
              <a:rPr lang="tr-TR" sz="2000" b="1" dirty="0" smtClean="0"/>
              <a:t> </a:t>
            </a:r>
            <a:r>
              <a:rPr lang="tr-TR" sz="2000" b="1" dirty="0"/>
              <a:t>Birlikte atılan hilesiz 3 madeni paradan en çok birinin tura gelme olasılığı kaçtır?</a:t>
            </a:r>
          </a:p>
        </p:txBody>
      </p:sp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765175"/>
            <a:ext cx="36004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723180" y="1627466"/>
            <a:ext cx="295029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 eaLnBrk="0" hangingPunct="0"/>
            <a:r>
              <a:rPr lang="tr-TR" b="1"/>
              <a:t>Üçünün  yazı gelmesi olasılığı</a:t>
            </a:r>
          </a:p>
        </p:txBody>
      </p:sp>
      <p:graphicFrame>
        <p:nvGraphicFramePr>
          <p:cNvPr id="71686" name="Object 6"/>
          <p:cNvGraphicFramePr>
            <a:graphicFrameLocks noChangeAspect="1"/>
          </p:cNvGraphicFramePr>
          <p:nvPr/>
        </p:nvGraphicFramePr>
        <p:xfrm>
          <a:off x="1116013" y="2205038"/>
          <a:ext cx="1511300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" name="Denklem" r:id="rId4" imgW="723586" imgH="393529" progId="Equation.3">
                  <p:embed/>
                </p:oleObj>
              </mc:Choice>
              <mc:Fallback>
                <p:oleObj name="Denklem" r:id="rId4" imgW="723586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2205038"/>
                        <a:ext cx="1511300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5012254" y="1637303"/>
            <a:ext cx="36025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 eaLnBrk="0" hangingPunct="0"/>
            <a:r>
              <a:rPr lang="tr-TR" b="1"/>
              <a:t>En çok  birinin Tura gelmesi olasılığı </a:t>
            </a:r>
          </a:p>
        </p:txBody>
      </p:sp>
      <p:sp>
        <p:nvSpPr>
          <p:cNvPr id="68617" name="Rectangle 10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1689" name="Object 9"/>
          <p:cNvGraphicFramePr>
            <a:graphicFrameLocks noChangeAspect="1"/>
          </p:cNvGraphicFramePr>
          <p:nvPr/>
        </p:nvGraphicFramePr>
        <p:xfrm>
          <a:off x="5435600" y="2133600"/>
          <a:ext cx="129540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4" name="Denklem" r:id="rId6" imgW="596641" imgH="393529" progId="Equation.3">
                  <p:embed/>
                </p:oleObj>
              </mc:Choice>
              <mc:Fallback>
                <p:oleObj name="Denklem" r:id="rId6" imgW="596641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2133600"/>
                        <a:ext cx="1295400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91" name="Rectangle 11"/>
          <p:cNvSpPr>
            <a:spLocks noChangeArrowheads="1"/>
          </p:cNvSpPr>
          <p:nvPr/>
        </p:nvSpPr>
        <p:spPr bwMode="auto">
          <a:xfrm>
            <a:off x="2700338" y="692150"/>
            <a:ext cx="792162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1692" name="Rectangle 12"/>
          <p:cNvSpPr>
            <a:spLocks noChangeArrowheads="1"/>
          </p:cNvSpPr>
          <p:nvPr/>
        </p:nvSpPr>
        <p:spPr bwMode="auto">
          <a:xfrm>
            <a:off x="143669" y="3114745"/>
            <a:ext cx="88209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ÖRNEK-15)</a:t>
            </a:r>
            <a:r>
              <a:rPr lang="tr-TR" sz="2000" b="1" dirty="0" smtClean="0"/>
              <a:t> </a:t>
            </a:r>
            <a:r>
              <a:rPr lang="tr-TR" sz="2000" b="1" dirty="0"/>
              <a:t>Bir torbada 4 bordo,3 beyaz bilye vardır. Torbadan rast gele iki bilye çekiliyor. Çekilen bilyelerin farklı renkte olması olasılığı kaçtır?</a:t>
            </a:r>
          </a:p>
        </p:txBody>
      </p:sp>
      <p:pic>
        <p:nvPicPr>
          <p:cNvPr id="71693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860800"/>
            <a:ext cx="3527425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94" name="Rectangle 14"/>
          <p:cNvSpPr>
            <a:spLocks noChangeArrowheads="1"/>
          </p:cNvSpPr>
          <p:nvPr/>
        </p:nvSpPr>
        <p:spPr bwMode="auto">
          <a:xfrm>
            <a:off x="348403" y="5117689"/>
            <a:ext cx="150733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sz="2000" b="1"/>
              <a:t>Bordo Beyaz</a:t>
            </a:r>
          </a:p>
        </p:txBody>
      </p:sp>
      <p:sp>
        <p:nvSpPr>
          <p:cNvPr id="68623" name="Rectangle 1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169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386198"/>
              </p:ext>
            </p:extLst>
          </p:nvPr>
        </p:nvGraphicFramePr>
        <p:xfrm>
          <a:off x="348403" y="5753101"/>
          <a:ext cx="1728788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5" name="Denklem" r:id="rId9" imgW="914400" imgH="393700" progId="Equation.3">
                  <p:embed/>
                </p:oleObj>
              </mc:Choice>
              <mc:Fallback>
                <p:oleObj name="Denklem" r:id="rId9" imgW="9144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403" y="5753101"/>
                        <a:ext cx="1728788" cy="738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97" name="Rectangle 17"/>
          <p:cNvSpPr>
            <a:spLocks noChangeArrowheads="1"/>
          </p:cNvSpPr>
          <p:nvPr/>
        </p:nvSpPr>
        <p:spPr bwMode="auto">
          <a:xfrm>
            <a:off x="3100383" y="5122422"/>
            <a:ext cx="150733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 eaLnBrk="0" hangingPunct="0"/>
            <a:r>
              <a:rPr lang="tr-TR" sz="2000" b="1"/>
              <a:t>Beyaz Bordo</a:t>
            </a:r>
          </a:p>
        </p:txBody>
      </p:sp>
      <p:sp>
        <p:nvSpPr>
          <p:cNvPr id="68626" name="Rectangle 1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1698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855615"/>
              </p:ext>
            </p:extLst>
          </p:nvPr>
        </p:nvGraphicFramePr>
        <p:xfrm>
          <a:off x="3084096" y="5710707"/>
          <a:ext cx="1800225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6" name="Denklem" r:id="rId11" imgW="914400" imgH="393700" progId="Equation.3">
                  <p:embed/>
                </p:oleObj>
              </mc:Choice>
              <mc:Fallback>
                <p:oleObj name="Denklem" r:id="rId11" imgW="9144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4096" y="5710707"/>
                        <a:ext cx="1800225" cy="769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0" name="Rectangle 20"/>
          <p:cNvSpPr>
            <a:spLocks noChangeArrowheads="1"/>
          </p:cNvSpPr>
          <p:nvPr/>
        </p:nvSpPr>
        <p:spPr bwMode="auto">
          <a:xfrm>
            <a:off x="5687465" y="5116379"/>
            <a:ext cx="307366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 eaLnBrk="0" hangingPunct="0"/>
            <a:r>
              <a:rPr lang="tr-TR" sz="2000" b="1" dirty="0"/>
              <a:t>Bordo Beyaz + Beyaz Bordo</a:t>
            </a:r>
          </a:p>
        </p:txBody>
      </p:sp>
      <p:sp>
        <p:nvSpPr>
          <p:cNvPr id="68629" name="Rectangle 2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1701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406475"/>
              </p:ext>
            </p:extLst>
          </p:nvPr>
        </p:nvGraphicFramePr>
        <p:xfrm>
          <a:off x="6684546" y="5517799"/>
          <a:ext cx="107950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7" name="Denklem" r:id="rId13" imgW="533169" imgH="393529" progId="Equation.3">
                  <p:embed/>
                </p:oleObj>
              </mc:Choice>
              <mc:Fallback>
                <p:oleObj name="Denklem" r:id="rId13" imgW="53316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4546" y="5517799"/>
                        <a:ext cx="1079500" cy="79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3" name="Rectangle 23"/>
          <p:cNvSpPr>
            <a:spLocks noChangeArrowheads="1"/>
          </p:cNvSpPr>
          <p:nvPr/>
        </p:nvSpPr>
        <p:spPr bwMode="auto">
          <a:xfrm>
            <a:off x="2700338" y="3789363"/>
            <a:ext cx="792162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8632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E61E26E-A601-4DD1-BCBC-1BAF8C2B9BCA}" type="slidenum">
              <a:rPr lang="tr-TR" b="0" smtClean="0"/>
              <a:pPr eaLnBrk="1" hangingPunct="1"/>
              <a:t>14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47669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7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7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  <p:bldP spid="71685" grpId="0"/>
      <p:bldP spid="71688" grpId="0"/>
      <p:bldP spid="71691" grpId="0" animBg="1"/>
      <p:bldP spid="71692" grpId="0"/>
      <p:bldP spid="71694" grpId="0"/>
      <p:bldP spid="71697" grpId="0"/>
      <p:bldP spid="71700" grpId="0"/>
      <p:bldP spid="7170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"/>
          <p:cNvSpPr>
            <a:spLocks noChangeArrowheads="1"/>
          </p:cNvSpPr>
          <p:nvPr/>
        </p:nvSpPr>
        <p:spPr bwMode="auto">
          <a:xfrm>
            <a:off x="5609956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2689895" y="216373"/>
            <a:ext cx="6295745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ÖRNEK-16)</a:t>
            </a:r>
            <a:r>
              <a:rPr lang="tr-TR" sz="2000" b="1" dirty="0" smtClean="0"/>
              <a:t>  </a:t>
            </a:r>
            <a:r>
              <a:rPr lang="tr-TR" sz="2000" b="1" dirty="0"/>
              <a:t>İki torbadan 1.sinde 5 mavi,3 kırmızı bilye,2.sinde 4 mavi,2 kırmızı bilye </a:t>
            </a:r>
            <a:r>
              <a:rPr lang="tr-TR" sz="2000" b="1" dirty="0" smtClean="0"/>
              <a:t>vardır. Her </a:t>
            </a:r>
            <a:r>
              <a:rPr lang="tr-TR" sz="2000" b="1" dirty="0"/>
              <a:t>iki torbadan birer bilye </a:t>
            </a:r>
            <a:r>
              <a:rPr lang="tr-TR" sz="2000" b="1" dirty="0" smtClean="0"/>
              <a:t>çekiliyor. Çekilen </a:t>
            </a:r>
            <a:r>
              <a:rPr lang="tr-TR" sz="2000" b="1" dirty="0"/>
              <a:t>bilyelerin 1.sinde mavi,2.sinde kırmızı olma olasılığı kaçtır? </a:t>
            </a:r>
          </a:p>
        </p:txBody>
      </p:sp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399" y="1678451"/>
            <a:ext cx="3815929" cy="84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62" y="1797040"/>
            <a:ext cx="2241708" cy="1490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3" name="Rectangle 10"/>
          <p:cNvSpPr>
            <a:spLocks noChangeArrowheads="1"/>
          </p:cNvSpPr>
          <p:nvPr/>
        </p:nvSpPr>
        <p:spPr bwMode="auto">
          <a:xfrm>
            <a:off x="0" y="3157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373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513352"/>
              </p:ext>
            </p:extLst>
          </p:nvPr>
        </p:nvGraphicFramePr>
        <p:xfrm>
          <a:off x="4932041" y="2715419"/>
          <a:ext cx="1872208" cy="741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8" name="Denklem" r:id="rId5" imgW="977476" imgH="393529" progId="Equation.3">
                  <p:embed/>
                </p:oleObj>
              </mc:Choice>
              <mc:Fallback>
                <p:oleObj name="Denklem" r:id="rId5" imgW="977476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1" y="2715419"/>
                        <a:ext cx="1872208" cy="7416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9" name="Rectangle 11"/>
          <p:cNvSpPr>
            <a:spLocks noChangeArrowheads="1"/>
          </p:cNvSpPr>
          <p:nvPr/>
        </p:nvSpPr>
        <p:spPr bwMode="auto">
          <a:xfrm>
            <a:off x="3708398" y="1678451"/>
            <a:ext cx="1007617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0666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F2BB596-2251-4A2B-AA83-1ED4087D526F}" type="slidenum">
              <a:rPr lang="tr-TR" b="0" smtClean="0"/>
              <a:pPr eaLnBrk="1" hangingPunct="1"/>
              <a:t>15</a:t>
            </a:fld>
            <a:endParaRPr lang="tr-TR" b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81" y="77735"/>
            <a:ext cx="2386389" cy="160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21" y="3506385"/>
            <a:ext cx="2386389" cy="160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2740844" y="3645024"/>
            <a:ext cx="6295745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ÖRNEK-17)</a:t>
            </a:r>
            <a:r>
              <a:rPr lang="tr-TR" sz="2000" b="1" dirty="0" smtClean="0"/>
              <a:t>  </a:t>
            </a:r>
            <a:r>
              <a:rPr lang="tr-TR" sz="2000" b="1" dirty="0"/>
              <a:t>İki torbadan 1.sinde 5 mavi,3 kırmızı bilye,2.sinde 4 mavi,2 kırmızı bilye </a:t>
            </a:r>
            <a:r>
              <a:rPr lang="tr-TR" sz="2000" b="1" dirty="0" smtClean="0"/>
              <a:t>vardır. Her </a:t>
            </a:r>
            <a:r>
              <a:rPr lang="tr-TR" sz="2000" b="1" dirty="0"/>
              <a:t>iki torbadan birer bilye </a:t>
            </a:r>
            <a:r>
              <a:rPr lang="tr-TR" sz="2000" b="1" dirty="0" smtClean="0"/>
              <a:t>çekiliyor. Çekilen </a:t>
            </a:r>
            <a:r>
              <a:rPr lang="tr-TR" sz="2000" b="1" dirty="0"/>
              <a:t>bilyelerin 1.sinde mavi,2.sinde kırmızı olma olasılığı kaçtır? 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206" y="5056180"/>
            <a:ext cx="360664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38" y="5362031"/>
            <a:ext cx="1905556" cy="125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0225997"/>
              </p:ext>
            </p:extLst>
          </p:nvPr>
        </p:nvGraphicFramePr>
        <p:xfrm>
          <a:off x="2572040" y="5823230"/>
          <a:ext cx="1728191" cy="762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9" name="Denklem" r:id="rId10" imgW="888614" imgH="393529" progId="Equation.3">
                  <p:embed/>
                </p:oleObj>
              </mc:Choice>
              <mc:Fallback>
                <p:oleObj name="Denklem" r:id="rId10" imgW="888614" imgH="39352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2040" y="5823230"/>
                        <a:ext cx="1728191" cy="7629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7092280" y="5007431"/>
            <a:ext cx="788506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837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animBg="1"/>
      <p:bldP spid="73739" grpId="0" animBg="1"/>
      <p:bldP spid="13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5958641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2551919" y="143557"/>
            <a:ext cx="6412694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ÖRNEK-18)</a:t>
            </a:r>
            <a:r>
              <a:rPr lang="tr-TR" sz="2000" b="1" dirty="0" smtClean="0"/>
              <a:t>  </a:t>
            </a:r>
            <a:r>
              <a:rPr lang="tr-TR" sz="2000" b="1" dirty="0"/>
              <a:t>İki torbadan 1.sinde 5 mavi,3 kırmızı bilye,2.sinde 4 mavi,2 kırmızı bilye </a:t>
            </a:r>
            <a:r>
              <a:rPr lang="tr-TR" sz="2000" b="1" dirty="0" smtClean="0"/>
              <a:t>vardır. Her </a:t>
            </a:r>
            <a:r>
              <a:rPr lang="tr-TR" sz="2000" b="1" dirty="0"/>
              <a:t>iki torbadan birer bilye </a:t>
            </a:r>
            <a:r>
              <a:rPr lang="tr-TR" sz="2000" b="1" dirty="0" smtClean="0"/>
              <a:t>çekiliyor. Çekilen </a:t>
            </a:r>
            <a:r>
              <a:rPr lang="tr-TR" sz="2000" b="1" dirty="0"/>
              <a:t>bilyelerin her ikisinin de mavi  olma olasılığı kaçtır? </a:t>
            </a:r>
          </a:p>
        </p:txBody>
      </p:sp>
      <p:graphicFrame>
        <p:nvGraphicFramePr>
          <p:cNvPr id="7578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1682478"/>
              </p:ext>
            </p:extLst>
          </p:nvPr>
        </p:nvGraphicFramePr>
        <p:xfrm>
          <a:off x="4283968" y="2748971"/>
          <a:ext cx="208756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4" name="Denklem" r:id="rId3" imgW="965200" imgH="393700" progId="Equation.3">
                  <p:embed/>
                </p:oleObj>
              </mc:Choice>
              <mc:Fallback>
                <p:oleObj name="Denklem" r:id="rId3" imgW="9652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2748971"/>
                        <a:ext cx="2087563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578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46893"/>
            <a:ext cx="2665413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011" y="1670265"/>
            <a:ext cx="37433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4737100" y="1566093"/>
            <a:ext cx="863600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2714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ADDFBD1-378F-4617-94D1-08ED70BAB3CC}" type="slidenum">
              <a:rPr lang="tr-TR" b="0" smtClean="0"/>
              <a:pPr eaLnBrk="1" hangingPunct="1"/>
              <a:t>16</a:t>
            </a:fld>
            <a:endParaRPr lang="tr-TR" b="0" smtClean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30" y="139075"/>
            <a:ext cx="2386389" cy="160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1048"/>
            <a:ext cx="159702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2123728" y="4027209"/>
            <a:ext cx="6840885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ÖRNEK–19):</a:t>
            </a:r>
            <a:r>
              <a:rPr lang="tr-TR" sz="2000" b="1" dirty="0" smtClean="0"/>
              <a:t> </a:t>
            </a:r>
            <a:r>
              <a:rPr lang="tr-TR" sz="2000" b="1" dirty="0"/>
              <a:t>Bir torbada 3 sarı,4 kırmızı,5 mavi bilye vardır. Torbadan çekilen bilye yerine konma koşulu ile Torbadan arka arkaya çekilen iki bilyeden birincisinin </a:t>
            </a:r>
            <a:r>
              <a:rPr lang="tr-TR" sz="2000" b="1" dirty="0" smtClean="0"/>
              <a:t>kırmızı, ikincisinin </a:t>
            </a:r>
            <a:r>
              <a:rPr lang="tr-TR" sz="2000" b="1" dirty="0"/>
              <a:t>sarı gelme olasılığı kaçtır?  </a:t>
            </a: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5515730"/>
            <a:ext cx="36004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5" y="5514351"/>
            <a:ext cx="1275447" cy="1322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8162025"/>
              </p:ext>
            </p:extLst>
          </p:nvPr>
        </p:nvGraphicFramePr>
        <p:xfrm>
          <a:off x="1849193" y="5787687"/>
          <a:ext cx="2059105" cy="703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5" name="Denklem" r:id="rId10" imgW="1155700" imgH="393700" progId="Equation.3">
                  <p:embed/>
                </p:oleObj>
              </mc:Choice>
              <mc:Fallback>
                <p:oleObj name="Denklem" r:id="rId10" imgW="1155700" imgH="393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9193" y="5787687"/>
                        <a:ext cx="2059105" cy="7036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4211638" y="5520596"/>
            <a:ext cx="863600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221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nimBg="1"/>
      <p:bldP spid="75785" grpId="0" animBg="1"/>
      <p:bldP spid="13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1562331" y="260350"/>
            <a:ext cx="7389776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ÖRNEK–20):</a:t>
            </a:r>
            <a:r>
              <a:rPr lang="tr-TR" sz="2000" b="1" dirty="0" smtClean="0"/>
              <a:t> </a:t>
            </a:r>
            <a:r>
              <a:rPr lang="tr-TR" sz="2000" b="1" dirty="0"/>
              <a:t>Bir torbada 2 yeşil, 3 mavi,4 sarı top vardır. Bir madeni para havaya atılıyor ve torbadan rastgele bir top çekiliyor. Paranın tura ve topun sarı gelme olasılığı kaçtır? </a:t>
            </a:r>
            <a:endParaRPr lang="tr-TR" sz="2000" b="1" dirty="0" smtClean="0"/>
          </a:p>
          <a:p>
            <a:pPr eaLnBrk="0" hangingPunct="0"/>
            <a:r>
              <a:rPr lang="tr-TR" sz="2000" b="1" dirty="0" smtClean="0"/>
              <a:t>(</a:t>
            </a:r>
            <a:r>
              <a:rPr lang="tr-TR" sz="2000" b="1" dirty="0"/>
              <a:t>Paranın tura, topun sarı gelme olasılığı kaçtır?)</a:t>
            </a:r>
          </a:p>
        </p:txBody>
      </p:sp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1" y="116632"/>
            <a:ext cx="146082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844824"/>
            <a:ext cx="3744912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Rectangle 8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8192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043075"/>
              </p:ext>
            </p:extLst>
          </p:nvPr>
        </p:nvGraphicFramePr>
        <p:xfrm>
          <a:off x="2267744" y="2766219"/>
          <a:ext cx="1873250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4" name="Denklem" r:id="rId5" imgW="888614" imgH="393529" progId="Equation.3">
                  <p:embed/>
                </p:oleObj>
              </mc:Choice>
              <mc:Fallback>
                <p:oleObj name="Denklem" r:id="rId5" imgW="888614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2766219"/>
                        <a:ext cx="1873250" cy="820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2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40" y="1873478"/>
            <a:ext cx="1515871" cy="1569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30" name="Rectangle 10"/>
          <p:cNvSpPr>
            <a:spLocks noChangeArrowheads="1"/>
          </p:cNvSpPr>
          <p:nvPr/>
        </p:nvSpPr>
        <p:spPr bwMode="auto">
          <a:xfrm>
            <a:off x="4308939" y="1778942"/>
            <a:ext cx="863600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4761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CA9871B-37BD-498F-B1BA-ECD10D2E1A95}" type="slidenum">
              <a:rPr lang="tr-TR" b="0" smtClean="0"/>
              <a:pPr eaLnBrk="1" hangingPunct="1"/>
              <a:t>17</a:t>
            </a:fld>
            <a:endParaRPr lang="tr-TR" b="0" smtClean="0"/>
          </a:p>
        </p:txBody>
      </p:sp>
      <p:sp>
        <p:nvSpPr>
          <p:cNvPr id="74762" name="Rectangle 2"/>
          <p:cNvSpPr>
            <a:spLocks noChangeArrowheads="1"/>
          </p:cNvSpPr>
          <p:nvPr/>
        </p:nvSpPr>
        <p:spPr bwMode="auto">
          <a:xfrm>
            <a:off x="5609956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166881" y="3789040"/>
            <a:ext cx="8785225" cy="7078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ÖRNEK-21)</a:t>
            </a:r>
            <a:r>
              <a:rPr lang="tr-TR" sz="2000" b="1" dirty="0" smtClean="0"/>
              <a:t> </a:t>
            </a:r>
            <a:r>
              <a:rPr lang="tr-TR" sz="2000" b="1" dirty="0"/>
              <a:t>5 tane madeni para birlikte atılıyor. Bu paralardan en az birinin yazı gelme olasılığı kaçtır</a:t>
            </a:r>
            <a:r>
              <a:rPr lang="tr-TR" sz="2000" b="1" dirty="0" smtClean="0"/>
              <a:t>? </a:t>
            </a:r>
            <a:r>
              <a:rPr lang="tr-TR" altLang="zh-CN" sz="2000" b="1" dirty="0">
                <a:solidFill>
                  <a:srgbClr val="FF0000"/>
                </a:solidFill>
              </a:rPr>
              <a:t>(Bağımsız olay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160084"/>
              </p:ext>
            </p:extLst>
          </p:nvPr>
        </p:nvGraphicFramePr>
        <p:xfrm>
          <a:off x="3895661" y="4653136"/>
          <a:ext cx="5030788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5" name="Denklem" r:id="rId7" imgW="2476440" imgH="393480" progId="Equation.3">
                  <p:embed/>
                </p:oleObj>
              </mc:Choice>
              <mc:Fallback>
                <p:oleObj name="Denklem" r:id="rId7" imgW="2476440" imgH="39348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5661" y="4653136"/>
                        <a:ext cx="5030788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161675" y="4653136"/>
            <a:ext cx="31790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sz="2000" b="1" dirty="0"/>
              <a:t>Hepsinin tura gelme olasılığı</a:t>
            </a: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646288"/>
              </p:ext>
            </p:extLst>
          </p:nvPr>
        </p:nvGraphicFramePr>
        <p:xfrm>
          <a:off x="440039" y="5053246"/>
          <a:ext cx="2244582" cy="648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6" name="Denklem" r:id="rId9" imgW="1129810" imgH="393529" progId="Equation.3">
                  <p:embed/>
                </p:oleObj>
              </mc:Choice>
              <mc:Fallback>
                <p:oleObj name="Denklem" r:id="rId9" imgW="1129810" imgH="393529" progId="Equation.3">
                  <p:embed/>
                  <p:pic>
                    <p:nvPicPr>
                      <p:cNvPr id="0" name="Nesn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039" y="5053246"/>
                        <a:ext cx="2244582" cy="6480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101501" y="6091178"/>
            <a:ext cx="73385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sz="2000" b="1" dirty="0"/>
              <a:t>veya </a:t>
            </a:r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978954"/>
              </p:ext>
            </p:extLst>
          </p:nvPr>
        </p:nvGraphicFramePr>
        <p:xfrm>
          <a:off x="966223" y="5931664"/>
          <a:ext cx="1192213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7" name="Denklem" r:id="rId11" imgW="558558" imgH="393529" progId="Equation.3">
                  <p:embed/>
                </p:oleObj>
              </mc:Choice>
              <mc:Fallback>
                <p:oleObj name="Denklem" r:id="rId11" imgW="558558" imgH="393529" progId="Equation.3">
                  <p:embed/>
                  <p:pic>
                    <p:nvPicPr>
                      <p:cNvPr id="0" name="Nesn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223" y="5931664"/>
                        <a:ext cx="1192213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26"/>
          <p:cNvSpPr>
            <a:spLocks noChangeArrowheads="1"/>
          </p:cNvSpPr>
          <p:nvPr/>
        </p:nvSpPr>
        <p:spPr bwMode="auto">
          <a:xfrm>
            <a:off x="2549611" y="6091178"/>
            <a:ext cx="35186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sz="2000" b="1"/>
              <a:t>En az birinin yazı gelme olasılığı</a:t>
            </a: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689922"/>
              </p:ext>
            </p:extLst>
          </p:nvPr>
        </p:nvGraphicFramePr>
        <p:xfrm>
          <a:off x="6652270" y="5718033"/>
          <a:ext cx="1440160" cy="746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8" name="Denklem" r:id="rId13" imgW="748975" imgH="393529" progId="Equation.3">
                  <p:embed/>
                </p:oleObj>
              </mc:Choice>
              <mc:Fallback>
                <p:oleObj name="Denklem" r:id="rId13" imgW="748975" imgH="393529" progId="Equation.3">
                  <p:embed/>
                  <p:pic>
                    <p:nvPicPr>
                      <p:cNvPr id="0" name="Nesn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2270" y="5718033"/>
                        <a:ext cx="1440160" cy="7462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29"/>
          <p:cNvSpPr>
            <a:spLocks noChangeArrowheads="1"/>
          </p:cNvSpPr>
          <p:nvPr/>
        </p:nvSpPr>
        <p:spPr bwMode="auto">
          <a:xfrm>
            <a:off x="3807692" y="4602361"/>
            <a:ext cx="1124348" cy="9017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485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animBg="1"/>
      <p:bldP spid="81930" grpId="0" animBg="1"/>
      <p:bldP spid="11" grpId="0" animBg="1"/>
      <p:bldP spid="13" grpId="0"/>
      <p:bldP spid="15" grpId="0"/>
      <p:bldP spid="17" grpId="0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344816" cy="1944216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BAĞIMLI BİR OLAYIN OLASILIĞI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79512" y="4653136"/>
            <a:ext cx="8784976" cy="1877437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 ÖĞRETMENİ</a:t>
            </a:r>
          </a:p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74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58775" y="260350"/>
            <a:ext cx="8605838" cy="2566988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BAĞIMLI </a:t>
            </a:r>
            <a:r>
              <a:rPr lang="tr-TR" altLang="zh-CN" dirty="0">
                <a:solidFill>
                  <a:srgbClr val="FF0000"/>
                </a:solidFill>
              </a:rPr>
              <a:t>OLAYLARIN OLASILIĞI O(A</a:t>
            </a:r>
            <a:r>
              <a:rPr lang="tr-TR" altLang="zh-CN" dirty="0">
                <a:solidFill>
                  <a:srgbClr val="FF0000"/>
                </a:solidFill>
                <a:sym typeface="Symbol" pitchFamily="18" charset="2"/>
              </a:rPr>
              <a:t>B) veya P(AB):</a:t>
            </a:r>
          </a:p>
          <a:p>
            <a:pPr eaLnBrk="1" hangingPunct="1"/>
            <a:r>
              <a:rPr lang="tr-TR" altLang="zh-CN" dirty="0">
                <a:solidFill>
                  <a:srgbClr val="FF0000"/>
                </a:solidFill>
                <a:sym typeface="Symbol" pitchFamily="18" charset="2"/>
              </a:rPr>
              <a:t>	</a:t>
            </a:r>
            <a:r>
              <a:rPr lang="tr-TR" altLang="zh-CN" dirty="0" smtClean="0">
                <a:solidFill>
                  <a:srgbClr val="FF0000"/>
                </a:solidFill>
                <a:sym typeface="Symbol" pitchFamily="18" charset="2"/>
              </a:rPr>
              <a:t>A) </a:t>
            </a:r>
            <a:r>
              <a:rPr lang="tr-TR" altLang="zh-CN" dirty="0" smtClean="0">
                <a:sym typeface="Symbol" pitchFamily="18" charset="2"/>
              </a:rPr>
              <a:t>Aynı </a:t>
            </a:r>
            <a:r>
              <a:rPr lang="tr-TR" altLang="zh-CN" dirty="0">
                <a:sym typeface="Symbol" pitchFamily="18" charset="2"/>
              </a:rPr>
              <a:t>anda veya peş peşe yapılan bir deneyde iki olaydan birinin olması, diğerinin gerçekleşme şansını etkiliyorsa bu iki olaya </a:t>
            </a:r>
            <a:r>
              <a:rPr lang="tr-TR" altLang="zh-CN" dirty="0">
                <a:solidFill>
                  <a:srgbClr val="FF0000"/>
                </a:solidFill>
                <a:sym typeface="Symbol" pitchFamily="18" charset="2"/>
              </a:rPr>
              <a:t>bağımlı olay denir.</a:t>
            </a:r>
          </a:p>
          <a:p>
            <a:pPr eaLnBrk="1" hangingPunct="1"/>
            <a:r>
              <a:rPr lang="tr-TR" altLang="zh-CN" dirty="0">
                <a:sym typeface="Symbol" pitchFamily="18" charset="2"/>
              </a:rPr>
              <a:t>	</a:t>
            </a:r>
            <a:r>
              <a:rPr lang="tr-TR" altLang="zh-CN" dirty="0" smtClean="0">
                <a:solidFill>
                  <a:srgbClr val="FF0000"/>
                </a:solidFill>
                <a:sym typeface="Symbol" pitchFamily="18" charset="2"/>
              </a:rPr>
              <a:t>B) </a:t>
            </a:r>
            <a:r>
              <a:rPr lang="tr-TR" altLang="zh-CN" dirty="0" smtClean="0">
                <a:sym typeface="Symbol" pitchFamily="18" charset="2"/>
              </a:rPr>
              <a:t>İki </a:t>
            </a:r>
            <a:r>
              <a:rPr lang="tr-TR" altLang="zh-CN" dirty="0">
                <a:sym typeface="Symbol" pitchFamily="18" charset="2"/>
              </a:rPr>
              <a:t>veya daha fazla olayın gerçekleşmesi birbirine bağlıysa yani bir olayın sonucu diğer olayın sonucunu etkiliyorsa böyle olaylara</a:t>
            </a:r>
            <a:r>
              <a:rPr lang="tr-TR" altLang="zh-CN" dirty="0">
                <a:solidFill>
                  <a:srgbClr val="FF0000"/>
                </a:solidFill>
                <a:sym typeface="Symbol" pitchFamily="18" charset="2"/>
              </a:rPr>
              <a:t> BAĞIMLI olaylar denir.</a:t>
            </a:r>
          </a:p>
          <a:p>
            <a:pPr eaLnBrk="1" hangingPunct="1"/>
            <a:r>
              <a:rPr lang="tr-TR" altLang="zh-CN" dirty="0">
                <a:sym typeface="Symbol" pitchFamily="18" charset="2"/>
              </a:rPr>
              <a:t>	Bağımlı iki olayın birlikte gerçekleşme olasılığı, bu olayların olasılıkları çarpımına eşittir.			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58775" y="4941888"/>
            <a:ext cx="8534400" cy="119380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ÖRNEK–1):</a:t>
            </a:r>
            <a:r>
              <a:rPr lang="tr-TR" altLang="zh-CN" dirty="0"/>
              <a:t> 10 Erkek öğrenci,8 Kız öğrencinin kayıtlı olduğu bir sınıftan ard arda 2 öğrencinin seçimi BAĞIMLI olaylardır.</a:t>
            </a:r>
          </a:p>
          <a:p>
            <a:pPr eaLnBrk="1" hangingPunct="1"/>
            <a:r>
              <a:rPr lang="tr-TR" altLang="zh-CN" dirty="0" smtClean="0"/>
              <a:t>	İkinci </a:t>
            </a:r>
            <a:r>
              <a:rPr lang="tr-TR" altLang="zh-CN" dirty="0"/>
              <a:t>öğrencinin seçimi birinci öğrencinin seçimine bağlıdır</a:t>
            </a:r>
            <a:r>
              <a:rPr lang="tr-TR" altLang="zh-CN" dirty="0" smtClean="0"/>
              <a:t>.</a:t>
            </a:r>
          </a:p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Bu </a:t>
            </a:r>
            <a:r>
              <a:rPr lang="tr-TR" altLang="zh-CN" dirty="0">
                <a:solidFill>
                  <a:srgbClr val="FF0000"/>
                </a:solidFill>
              </a:rPr>
              <a:t>iki olay bağımlı olaylardır.</a:t>
            </a:r>
          </a:p>
        </p:txBody>
      </p:sp>
      <p:sp>
        <p:nvSpPr>
          <p:cNvPr id="78853" name="Rectangle 7"/>
          <p:cNvSpPr>
            <a:spLocks noChangeArrowheads="1"/>
          </p:cNvSpPr>
          <p:nvPr/>
        </p:nvSpPr>
        <p:spPr bwMode="auto">
          <a:xfrm>
            <a:off x="5600700" y="6491288"/>
            <a:ext cx="35433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78854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C0A5B2C-11A1-4095-9324-0D9858741A84}" type="slidenum">
              <a:rPr lang="tr-TR" b="0" smtClean="0"/>
              <a:pPr eaLnBrk="1" hangingPunct="1"/>
              <a:t>19</a:t>
            </a:fld>
            <a:endParaRPr lang="tr-TR" b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502010"/>
              </p:ext>
            </p:extLst>
          </p:nvPr>
        </p:nvGraphicFramePr>
        <p:xfrm>
          <a:off x="1835696" y="3068960"/>
          <a:ext cx="4824536" cy="621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6" name="Denklem" r:id="rId3" imgW="1562100" imgH="203200" progId="Equation.3">
                  <p:embed/>
                </p:oleObj>
              </mc:Choice>
              <mc:Fallback>
                <p:oleObj name="Denklem" r:id="rId3" imgW="15621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3068960"/>
                        <a:ext cx="4824536" cy="6213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358775" y="3861048"/>
            <a:ext cx="853440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/>
              <a:t>o(A/B)=A olayına bağlı B </a:t>
            </a:r>
            <a:r>
              <a:rPr lang="tr-TR" sz="2000" b="1" dirty="0" smtClean="0"/>
              <a:t>olayı. Önce </a:t>
            </a:r>
            <a:r>
              <a:rPr lang="tr-TR" sz="2000" b="1" dirty="0"/>
              <a:t>A olayı </a:t>
            </a:r>
            <a:r>
              <a:rPr lang="tr-TR" sz="2000" b="1" dirty="0" smtClean="0"/>
              <a:t>gerçekleşir. Sonra </a:t>
            </a:r>
            <a:r>
              <a:rPr lang="tr-TR" sz="2000" b="1" dirty="0"/>
              <a:t>A olayına bağlı B olayı gerçekleşir.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14377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  <p:bldP spid="28678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187624" y="332656"/>
            <a:ext cx="6192688" cy="1470025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BAĞIMSIZ BİR OLAYIN OLASILIĞI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520" y="4509120"/>
            <a:ext cx="8712968" cy="2185214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600" b="1" dirty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02721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4"/>
          <p:cNvSpPr>
            <a:spLocks noChangeArrowheads="1"/>
          </p:cNvSpPr>
          <p:nvPr/>
        </p:nvSpPr>
        <p:spPr bwMode="auto">
          <a:xfrm>
            <a:off x="5580113" y="6491288"/>
            <a:ext cx="35638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907814" y="101362"/>
            <a:ext cx="7128681" cy="20313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ÖRNEK–2):</a:t>
            </a:r>
            <a:r>
              <a:rPr lang="tr-TR" altLang="zh-CN" dirty="0"/>
              <a:t> </a:t>
            </a:r>
            <a:endParaRPr lang="tr-TR" altLang="zh-CN" dirty="0" smtClean="0"/>
          </a:p>
          <a:p>
            <a:pPr eaLnBrk="1" hangingPunct="1"/>
            <a:r>
              <a:rPr lang="tr-TR" altLang="zh-CN" dirty="0"/>
              <a:t>	</a:t>
            </a:r>
            <a:r>
              <a:rPr lang="tr-TR" altLang="zh-CN" dirty="0" smtClean="0"/>
              <a:t>Bir </a:t>
            </a:r>
            <a:r>
              <a:rPr lang="tr-TR" altLang="zh-CN" dirty="0"/>
              <a:t>torbada 50 mavi, 120 sarı,210 pembe şeker vardır. Torbaya geri atılmamak şartı ile arka arkaya rast gele </a:t>
            </a:r>
            <a:r>
              <a:rPr lang="tr-TR" altLang="zh-CN" dirty="0" smtClean="0"/>
              <a:t>3 şeker çekiliyor. </a:t>
            </a:r>
          </a:p>
          <a:p>
            <a:pPr eaLnBrk="1" hangingPunct="1"/>
            <a:r>
              <a:rPr lang="tr-TR" altLang="zh-CN" dirty="0"/>
              <a:t>	</a:t>
            </a:r>
            <a:r>
              <a:rPr lang="tr-TR" altLang="zh-CN" dirty="0" smtClean="0"/>
              <a:t>Çekilen </a:t>
            </a:r>
            <a:r>
              <a:rPr lang="tr-TR" altLang="zh-CN" dirty="0"/>
              <a:t>3 şekerden birincisinin mavi, ikincisinin pembe ve üçüncüsünün sarı gelme olayları </a:t>
            </a:r>
            <a:endParaRPr lang="tr-TR" altLang="zh-CN" dirty="0" smtClean="0"/>
          </a:p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BAĞIMLI </a:t>
            </a:r>
            <a:r>
              <a:rPr lang="tr-TR" altLang="zh-CN" dirty="0">
                <a:solidFill>
                  <a:srgbClr val="FF0000"/>
                </a:solidFill>
              </a:rPr>
              <a:t>olaylardır. </a:t>
            </a:r>
          </a:p>
        </p:txBody>
      </p:sp>
      <p:pic>
        <p:nvPicPr>
          <p:cNvPr id="7987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3" y="101362"/>
            <a:ext cx="1883262" cy="20313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877" name="Text Box 8"/>
          <p:cNvSpPr txBox="1">
            <a:spLocks noChangeArrowheads="1"/>
          </p:cNvSpPr>
          <p:nvPr/>
        </p:nvSpPr>
        <p:spPr bwMode="auto">
          <a:xfrm>
            <a:off x="323528" y="2348880"/>
            <a:ext cx="85693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dirty="0"/>
              <a:t>	 Sarı gelmesi olayı Pembe gelmesi olayına, Pembe gelmesi olayı da mavi gelmesi olayına </a:t>
            </a:r>
            <a:r>
              <a:rPr lang="tr-TR" dirty="0" smtClean="0"/>
              <a:t>bağlıdır. Mavi </a:t>
            </a:r>
            <a:r>
              <a:rPr lang="tr-TR" dirty="0"/>
              <a:t>çekildikten sonra çekilen şeker torbaya geri </a:t>
            </a:r>
            <a:r>
              <a:rPr lang="tr-TR" dirty="0" smtClean="0"/>
              <a:t>konmuyor. </a:t>
            </a:r>
            <a:r>
              <a:rPr lang="tr-TR" dirty="0" smtClean="0">
                <a:solidFill>
                  <a:srgbClr val="FF0000"/>
                </a:solidFill>
              </a:rPr>
              <a:t>Torbaya </a:t>
            </a:r>
            <a:r>
              <a:rPr lang="tr-TR" dirty="0">
                <a:solidFill>
                  <a:srgbClr val="FF0000"/>
                </a:solidFill>
              </a:rPr>
              <a:t>konmuyorsa Bu üç olay bağımlı olaylardır.</a:t>
            </a:r>
          </a:p>
        </p:txBody>
      </p:sp>
      <p:sp>
        <p:nvSpPr>
          <p:cNvPr id="79878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B04DEF3-8DBE-4C23-940D-029EF7E5526F}" type="slidenum">
              <a:rPr lang="tr-TR" b="0" smtClean="0"/>
              <a:pPr eaLnBrk="1" hangingPunct="1"/>
              <a:t>20</a:t>
            </a:fld>
            <a:endParaRPr lang="tr-TR" b="0" smtClean="0"/>
          </a:p>
        </p:txBody>
      </p:sp>
      <p:pic>
        <p:nvPicPr>
          <p:cNvPr id="7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77" y="3323009"/>
            <a:ext cx="1655763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815039" y="3476906"/>
            <a:ext cx="7221455" cy="1200329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ÖRNEK–3):</a:t>
            </a:r>
            <a:r>
              <a:rPr lang="tr-TR" altLang="zh-CN" dirty="0"/>
              <a:t> </a:t>
            </a:r>
            <a:endParaRPr lang="tr-TR" altLang="zh-CN" dirty="0" smtClean="0"/>
          </a:p>
          <a:p>
            <a:pPr eaLnBrk="1" hangingPunct="1"/>
            <a:r>
              <a:rPr lang="tr-TR" altLang="zh-CN" dirty="0"/>
              <a:t>	</a:t>
            </a:r>
            <a:r>
              <a:rPr lang="tr-TR" altLang="zh-CN" dirty="0" smtClean="0"/>
              <a:t>Bir </a:t>
            </a:r>
            <a:r>
              <a:rPr lang="tr-TR" altLang="zh-CN" dirty="0"/>
              <a:t>torbada 4 beyaz ve 3 mavi bilye vardır. Çekilen bilye yerine konmama koşulu ile rast gele 2 bilye çekiliyor. Çekilen iki bilyenin de farklı renkte olması olasılığı kaçtır? </a:t>
            </a: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350" y="4831134"/>
            <a:ext cx="3636144" cy="91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225331"/>
              </p:ext>
            </p:extLst>
          </p:nvPr>
        </p:nvGraphicFramePr>
        <p:xfrm>
          <a:off x="323528" y="5598566"/>
          <a:ext cx="5076825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4" name="Denklem" r:id="rId6" imgW="2933640" imgH="393480" progId="Equation.3">
                  <p:embed/>
                </p:oleObj>
              </mc:Choice>
              <mc:Fallback>
                <p:oleObj name="Denklem" r:id="rId6" imgW="2933640" imgH="393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5598566"/>
                        <a:ext cx="5076825" cy="676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7200031" y="4831134"/>
            <a:ext cx="919120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090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28679" grpId="0" animBg="1"/>
      <p:bldP spid="79877" grpId="0"/>
      <p:bldP spid="8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5609956" y="6536806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96" y="143874"/>
            <a:ext cx="7612105" cy="4149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944572"/>
              </p:ext>
            </p:extLst>
          </p:nvPr>
        </p:nvGraphicFramePr>
        <p:xfrm>
          <a:off x="1331640" y="5085184"/>
          <a:ext cx="2144433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2" name="Denklem" r:id="rId4" imgW="1054100" imgH="393700" progId="Equation.3">
                  <p:embed/>
                </p:oleObj>
              </mc:Choice>
              <mc:Fallback>
                <p:oleObj name="Denklem" r:id="rId4" imgW="10541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5085184"/>
                        <a:ext cx="2144433" cy="792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6355010" y="3285007"/>
            <a:ext cx="1512291" cy="93610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772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5609956" y="6536806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837486" y="3140968"/>
            <a:ext cx="1512291" cy="93610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6" y="206297"/>
            <a:ext cx="8657803" cy="3712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443649"/>
              </p:ext>
            </p:extLst>
          </p:nvPr>
        </p:nvGraphicFramePr>
        <p:xfrm>
          <a:off x="395536" y="4668564"/>
          <a:ext cx="3537235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Denklem" r:id="rId4" imgW="1358310" imgH="393529" progId="Equation.3">
                  <p:embed/>
                </p:oleObj>
              </mc:Choice>
              <mc:Fallback>
                <p:oleObj name="Denklem" r:id="rId4" imgW="1358310" imgH="39352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4668564"/>
                        <a:ext cx="3537235" cy="1008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772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5609956" y="6536806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8600"/>
            <a:ext cx="8485388" cy="37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0744000"/>
              </p:ext>
            </p:extLst>
          </p:nvPr>
        </p:nvGraphicFramePr>
        <p:xfrm>
          <a:off x="683568" y="4792004"/>
          <a:ext cx="3376386" cy="10852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name="Denklem" r:id="rId4" imgW="1231366" imgH="393529" progId="Equation.3">
                  <p:embed/>
                </p:oleObj>
              </mc:Choice>
              <mc:Fallback>
                <p:oleObj name="Denklem" r:id="rId4" imgW="1231366" imgH="393529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792004"/>
                        <a:ext cx="3376386" cy="10852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349115" y="3078088"/>
            <a:ext cx="1512291" cy="93610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000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668"/>
            <a:ext cx="1723660" cy="16312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829878" y="63668"/>
            <a:ext cx="7129647" cy="16312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ÖRNEK–4):    </a:t>
            </a:r>
            <a:r>
              <a:rPr lang="tr-TR" sz="2000" b="1" dirty="0"/>
              <a:t> Bir torbada 6 kırmızı, 4 yeşil, 3 beyaz bilye vardır. Torbadan çekilen bilye yerine konmama koşulu ile arka arkaya 3 bilye çekiliyor. </a:t>
            </a:r>
          </a:p>
          <a:p>
            <a:r>
              <a:rPr lang="tr-TR" sz="2000" b="1" dirty="0"/>
              <a:t>	İlk iki bilyenin kırmızı, üçüncü bilyenin beyaz olma olasılığı kaçtır?</a:t>
            </a:r>
          </a:p>
        </p:txBody>
      </p:sp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916832"/>
            <a:ext cx="42481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774070"/>
              </p:ext>
            </p:extLst>
          </p:nvPr>
        </p:nvGraphicFramePr>
        <p:xfrm>
          <a:off x="3743796" y="2780928"/>
          <a:ext cx="2016125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5" name="Denklem" r:id="rId6" imgW="1054100" imgH="393700" progId="Equation.3">
                  <p:embed/>
                </p:oleObj>
              </mc:Choice>
              <mc:Fallback>
                <p:oleObj name="Denklem" r:id="rId6" imgW="1054100" imgH="3937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3796" y="2780928"/>
                        <a:ext cx="2016125" cy="744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5868144" y="1915218"/>
            <a:ext cx="1368152" cy="7207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07504" y="3645024"/>
            <a:ext cx="8852021" cy="1015663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>
                <a:solidFill>
                  <a:srgbClr val="FF0000"/>
                </a:solidFill>
              </a:rPr>
              <a:t>ÖRNEK–5):</a:t>
            </a:r>
            <a:r>
              <a:rPr lang="tr-TR" altLang="zh-CN" sz="2000"/>
              <a:t> 4 Kız ve 6 Erkek öğrencinin olduğu bir gruptan iki öğrenci seçilecektir. Seçilen 1. öğrencinin kız,2.öğrencinin erkek olması olasılığı kaçtır? </a:t>
            </a: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570" y="4696813"/>
            <a:ext cx="3671887" cy="881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975391"/>
              </p:ext>
            </p:extLst>
          </p:nvPr>
        </p:nvGraphicFramePr>
        <p:xfrm>
          <a:off x="3187389" y="5805264"/>
          <a:ext cx="3128939" cy="686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6" name="Denklem" r:id="rId9" imgW="1777229" imgH="393529" progId="Equation.3">
                  <p:embed/>
                </p:oleObj>
              </mc:Choice>
              <mc:Fallback>
                <p:oleObj name="Denklem" r:id="rId9" imgW="1777229" imgH="39352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389" y="5805264"/>
                        <a:ext cx="3128939" cy="6860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4498693" y="4696813"/>
            <a:ext cx="896008" cy="88112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407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6" name="Rectangle 16"/>
          <p:cNvSpPr>
            <a:spLocks noChangeArrowheads="1"/>
          </p:cNvSpPr>
          <p:nvPr/>
        </p:nvSpPr>
        <p:spPr bwMode="auto">
          <a:xfrm>
            <a:off x="5609956" y="6536806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66571" name="Rectangle 22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66574" name="Rectangle 25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66577" name="Rectangle 2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66580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D2758E0-D434-4C2A-8B5D-E0093395BA9F}" type="slidenum">
              <a:rPr lang="tr-TR" b="0" smtClean="0"/>
              <a:pPr eaLnBrk="1" hangingPunct="1"/>
              <a:t>25</a:t>
            </a:fld>
            <a:endParaRPr lang="tr-TR" b="0" smtClean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00" y="180238"/>
            <a:ext cx="17272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26327" y="180238"/>
            <a:ext cx="7038161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ÖRNEK-6)</a:t>
            </a:r>
            <a:r>
              <a:rPr lang="tr-TR" sz="2000" b="1" dirty="0" smtClean="0"/>
              <a:t>Bir </a:t>
            </a:r>
            <a:r>
              <a:rPr lang="tr-TR" sz="2000" b="1" dirty="0"/>
              <a:t>torbada 6 kırmızı,3 siyah,2 mavi top vardır. Torbaya geri koymamak şartıyla art arda iki top çekiliyor. Birinci topun kırmızı, ikinci topun mavi olma olasılığı kaçtır?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254194"/>
            <a:ext cx="360045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067" y="1254194"/>
            <a:ext cx="1816421" cy="1798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551805"/>
              </p:ext>
            </p:extLst>
          </p:nvPr>
        </p:nvGraphicFramePr>
        <p:xfrm>
          <a:off x="3419301" y="2240958"/>
          <a:ext cx="1728788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6" name="Denklem" r:id="rId6" imgW="748975" imgH="393529" progId="Equation.3">
                  <p:embed/>
                </p:oleObj>
              </mc:Choice>
              <mc:Fallback>
                <p:oleObj name="Denklem" r:id="rId6" imgW="748975" imgH="393529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301" y="2240958"/>
                        <a:ext cx="1728788" cy="903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167057" y="1254194"/>
            <a:ext cx="1008087" cy="78581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93700" y="3233738"/>
            <a:ext cx="8770788" cy="1015663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>
                <a:solidFill>
                  <a:srgbClr val="FF0000"/>
                </a:solidFill>
              </a:rPr>
              <a:t>ÖRNEK–7):</a:t>
            </a:r>
            <a:r>
              <a:rPr lang="tr-TR" altLang="zh-CN" sz="2000"/>
              <a:t> Bir torbada 5 kırmızı, 8 mavi kalem vardır. Çekilen kalemler torbaya geri konmama koşulu ile arka arkaya iki defa çekiliyor. Çekilen kalemlerden 1.sinin mavi,2.sinin kırmızı olması olasılığı kaçtır? </a:t>
            </a:r>
          </a:p>
        </p:txBody>
      </p:sp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693" y="4365104"/>
            <a:ext cx="4392613" cy="972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792196"/>
              </p:ext>
            </p:extLst>
          </p:nvPr>
        </p:nvGraphicFramePr>
        <p:xfrm>
          <a:off x="2769234" y="5517232"/>
          <a:ext cx="3619719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7" name="Denklem" r:id="rId9" imgW="2184400" imgH="393700" progId="Equation.3">
                  <p:embed/>
                </p:oleObj>
              </mc:Choice>
              <mc:Fallback>
                <p:oleObj name="Denklem" r:id="rId9" imgW="21844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9234" y="5517232"/>
                        <a:ext cx="3619719" cy="6480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5671100" y="4365104"/>
            <a:ext cx="1097206" cy="9725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591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52222" y="211596"/>
            <a:ext cx="8884274" cy="1015663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>
                <a:solidFill>
                  <a:srgbClr val="FF0000"/>
                </a:solidFill>
              </a:rPr>
              <a:t>ÖRNEK–8):</a:t>
            </a:r>
            <a:r>
              <a:rPr lang="tr-TR" altLang="zh-CN" sz="2000"/>
              <a:t> Bir kutudaki 20 kalemden 8’i sağlam geri kalanı da kırıktır. Kutuya geri </a:t>
            </a:r>
            <a:r>
              <a:rPr lang="tr-TR" altLang="zh-CN" sz="2000" u="sng"/>
              <a:t>atılmaması</a:t>
            </a:r>
            <a:r>
              <a:rPr lang="tr-TR" altLang="zh-CN" sz="2000"/>
              <a:t> şartıyla arka arkaya çekilen üç kalemin ikisinin sağlam 3.sünün kırık olma olasılığı kaçtır?</a:t>
            </a:r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352931"/>
            <a:ext cx="396081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2411413" y="1352931"/>
            <a:ext cx="1152525" cy="10096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152222" y="3500438"/>
            <a:ext cx="8884274" cy="1015663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>
                <a:solidFill>
                  <a:srgbClr val="FF0000"/>
                </a:solidFill>
              </a:rPr>
              <a:t>ÖRNEK–9):</a:t>
            </a:r>
            <a:r>
              <a:rPr lang="tr-TR" altLang="zh-CN" sz="2000"/>
              <a:t> Bir torbada 4 mavi,3 yeşil bilye vardır. Torbadan çekilen bilye yerine konmama koşulu ile peş peşe 2 bilye çekiliyor. Her iki bilyenin de mavi olma olasılığı kaçtır? </a:t>
            </a:r>
          </a:p>
        </p:txBody>
      </p:sp>
      <p:pic>
        <p:nvPicPr>
          <p:cNvPr id="30730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425" y="4707151"/>
            <a:ext cx="3024188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5422315" y="4555544"/>
            <a:ext cx="792162" cy="12239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5002" name="Rectangle 12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85003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6E55EF8-4135-4808-ABF6-1D17819BA79A}" type="slidenum">
              <a:rPr lang="tr-TR" b="0" smtClean="0"/>
              <a:pPr eaLnBrk="1" hangingPunct="1"/>
              <a:t>26</a:t>
            </a:fld>
            <a:endParaRPr lang="tr-TR" b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807096"/>
              </p:ext>
            </p:extLst>
          </p:nvPr>
        </p:nvGraphicFramePr>
        <p:xfrm>
          <a:off x="2293049" y="2492896"/>
          <a:ext cx="4197540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5" name="Denklem" r:id="rId5" imgW="2273300" imgH="393700" progId="Equation.3">
                  <p:embed/>
                </p:oleObj>
              </mc:Choice>
              <mc:Fallback>
                <p:oleObj name="Denklem" r:id="rId5" imgW="2273300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3049" y="2492896"/>
                        <a:ext cx="4197540" cy="720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7448894"/>
              </p:ext>
            </p:extLst>
          </p:nvPr>
        </p:nvGraphicFramePr>
        <p:xfrm>
          <a:off x="700654" y="5445224"/>
          <a:ext cx="3691165" cy="945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6" name="Denklem" r:id="rId7" imgW="1524000" imgH="393700" progId="Equation.3">
                  <p:embed/>
                </p:oleObj>
              </mc:Choice>
              <mc:Fallback>
                <p:oleObj name="Denklem" r:id="rId7" imgW="15240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654" y="5445224"/>
                        <a:ext cx="3691165" cy="9458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309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54279" grpId="0" animBg="1"/>
      <p:bldP spid="30728" grpId="0" animBg="1"/>
      <p:bldP spid="5428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1475656" y="79160"/>
            <a:ext cx="7488832" cy="1200329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ÖRNEK–10</a:t>
            </a:r>
            <a:r>
              <a:rPr lang="tr-TR" altLang="zh-CN" dirty="0" smtClean="0">
                <a:solidFill>
                  <a:srgbClr val="FF0000"/>
                </a:solidFill>
              </a:rPr>
              <a:t>):</a:t>
            </a:r>
            <a:r>
              <a:rPr lang="tr-TR" altLang="zh-CN" dirty="0" smtClean="0"/>
              <a:t>İçerisinde </a:t>
            </a:r>
            <a:r>
              <a:rPr lang="tr-TR" altLang="zh-CN" dirty="0"/>
              <a:t>4 mavi,3 kırmızı,5 siyah bilye bulunan bir torbadan ard arda 3 bilye </a:t>
            </a:r>
            <a:r>
              <a:rPr lang="tr-TR" altLang="zh-CN" dirty="0" smtClean="0"/>
              <a:t>çekiliyor. Torbadan </a:t>
            </a:r>
            <a:r>
              <a:rPr lang="tr-TR" altLang="zh-CN" dirty="0"/>
              <a:t>çekilen bilye yerine konmama koşulu ile </a:t>
            </a:r>
            <a:r>
              <a:rPr lang="tr-TR" altLang="zh-CN" dirty="0" smtClean="0"/>
              <a:t>3 </a:t>
            </a:r>
            <a:r>
              <a:rPr lang="tr-TR" altLang="zh-CN" dirty="0"/>
              <a:t>bilyenin de farklı renkte olması olasılığı kaçtır?  </a:t>
            </a:r>
          </a:p>
        </p:txBody>
      </p:sp>
      <p:pic>
        <p:nvPicPr>
          <p:cNvPr id="30734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001" y="1310162"/>
            <a:ext cx="32400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5050044" y="1310162"/>
            <a:ext cx="792163" cy="9366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6022" name="Rectangle 16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35857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79161"/>
            <a:ext cx="1224831" cy="120820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024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0FCB7B7-7FF6-4266-9899-66675B7CD50E}" type="slidenum">
              <a:rPr lang="tr-TR" b="0" smtClean="0"/>
              <a:pPr eaLnBrk="1" hangingPunct="1"/>
              <a:t>27</a:t>
            </a:fld>
            <a:endParaRPr lang="tr-TR" b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431757"/>
              </p:ext>
            </p:extLst>
          </p:nvPr>
        </p:nvGraphicFramePr>
        <p:xfrm>
          <a:off x="2775737" y="2631987"/>
          <a:ext cx="4548614" cy="678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6" name="Denklem" r:id="rId5" imgW="2616200" imgH="393700" progId="Equation.3">
                  <p:embed/>
                </p:oleObj>
              </mc:Choice>
              <mc:Fallback>
                <p:oleObj name="Denklem" r:id="rId5" imgW="2616200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5737" y="2631987"/>
                        <a:ext cx="4548614" cy="6781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02" y="2262987"/>
            <a:ext cx="415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750" y="2265797"/>
            <a:ext cx="38766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11" y="3429000"/>
            <a:ext cx="1365446" cy="120994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521730" y="3438616"/>
            <a:ext cx="7488832" cy="1200329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ÖRNEK–11):</a:t>
            </a:r>
            <a:r>
              <a:rPr lang="tr-TR" altLang="zh-CN" dirty="0" smtClean="0"/>
              <a:t>İçerisinde </a:t>
            </a:r>
            <a:r>
              <a:rPr lang="tr-TR" altLang="zh-CN" dirty="0"/>
              <a:t>4 mavi,3 kırmızı,5 siyah bilye bulunan bir torbadan ard arda 3 bilye </a:t>
            </a:r>
            <a:r>
              <a:rPr lang="tr-TR" altLang="zh-CN" dirty="0" smtClean="0"/>
              <a:t>çekiliyor. Torbadan </a:t>
            </a:r>
            <a:r>
              <a:rPr lang="tr-TR" altLang="zh-CN" dirty="0"/>
              <a:t>çekilen bilye yerine konmama koşulu ile </a:t>
            </a:r>
            <a:r>
              <a:rPr lang="tr-TR" altLang="zh-CN" dirty="0" smtClean="0"/>
              <a:t>3 </a:t>
            </a:r>
            <a:r>
              <a:rPr lang="tr-TR" altLang="zh-CN" dirty="0"/>
              <a:t>bilyenin de farklı renkte </a:t>
            </a:r>
            <a:r>
              <a:rPr lang="tr-TR" altLang="zh-CN" dirty="0" smtClean="0"/>
              <a:t>olmaması </a:t>
            </a:r>
            <a:r>
              <a:rPr lang="tr-TR" altLang="zh-CN" dirty="0"/>
              <a:t>olasılığı kaçtır?  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02" y="5491086"/>
            <a:ext cx="415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063" y="5491086"/>
            <a:ext cx="38766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34965"/>
              </p:ext>
            </p:extLst>
          </p:nvPr>
        </p:nvGraphicFramePr>
        <p:xfrm>
          <a:off x="366288" y="6013480"/>
          <a:ext cx="4549775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7" name="Denklem" r:id="rId9" imgW="2616200" imgH="393700" progId="Equation.3">
                  <p:embed/>
                </p:oleObj>
              </mc:Choice>
              <mc:Fallback>
                <p:oleObj name="Denklem" r:id="rId9" imgW="2616200" imgH="39370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288" y="6013480"/>
                        <a:ext cx="4549775" cy="677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325" y="4700319"/>
            <a:ext cx="34337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0808050"/>
              </p:ext>
            </p:extLst>
          </p:nvPr>
        </p:nvGraphicFramePr>
        <p:xfrm>
          <a:off x="6005647" y="5833986"/>
          <a:ext cx="2292541" cy="657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8" name="Denklem" r:id="rId11" imgW="1358310" imgH="393529" progId="Equation.3">
                  <p:embed/>
                </p:oleObj>
              </mc:Choice>
              <mc:Fallback>
                <p:oleObj name="Denklem" r:id="rId11" imgW="1358310" imgH="393529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5647" y="5833986"/>
                        <a:ext cx="2292541" cy="6573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4123900" y="4674397"/>
            <a:ext cx="829306" cy="70219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756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2" grpId="0" animBg="1"/>
      <p:bldP spid="35855" grpId="0" animBg="1"/>
      <p:bldP spid="14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4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1547664" y="122993"/>
            <a:ext cx="7488832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ÖRNEK–12):</a:t>
            </a:r>
            <a:r>
              <a:rPr lang="tr-TR" sz="2000" b="1" dirty="0" smtClean="0"/>
              <a:t>Bir </a:t>
            </a:r>
            <a:r>
              <a:rPr lang="tr-TR" sz="2000" b="1" dirty="0"/>
              <a:t>torbada 4 beyaz,6 siyah top vardır. Torbaya geri atmamak koşulu ile arka arkaya rast gele çekilen 2 topun birincisinin beyaz, ikincisinin siyah olması olasılığı kaçtır?</a:t>
            </a:r>
          </a:p>
        </p:txBody>
      </p:sp>
      <p:pic>
        <p:nvPicPr>
          <p:cNvPr id="809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9" y="122993"/>
            <a:ext cx="1383825" cy="117020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217613"/>
            <a:ext cx="34559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93199"/>
            <a:ext cx="1381942" cy="1168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090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092944"/>
              </p:ext>
            </p:extLst>
          </p:nvPr>
        </p:nvGraphicFramePr>
        <p:xfrm>
          <a:off x="3455194" y="2060848"/>
          <a:ext cx="295275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7" name="Denklem" r:id="rId5" imgW="1358310" imgH="393529" progId="Equation.3">
                  <p:embed/>
                </p:oleObj>
              </mc:Choice>
              <mc:Fallback>
                <p:oleObj name="Denklem" r:id="rId5" imgW="135831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5194" y="2060848"/>
                        <a:ext cx="2952750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7" name="Rectangle 11"/>
          <p:cNvSpPr>
            <a:spLocks noChangeArrowheads="1"/>
          </p:cNvSpPr>
          <p:nvPr/>
        </p:nvSpPr>
        <p:spPr bwMode="auto">
          <a:xfrm>
            <a:off x="4139406" y="1217613"/>
            <a:ext cx="792163" cy="6381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7050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8BC72FF-2BCF-4920-8BD5-1B2201D1ECDF}" type="slidenum">
              <a:rPr lang="tr-TR" b="0" smtClean="0"/>
              <a:pPr eaLnBrk="1" hangingPunct="1"/>
              <a:t>28</a:t>
            </a:fld>
            <a:endParaRPr lang="tr-TR" b="0" smtClean="0"/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9" y="3068960"/>
            <a:ext cx="1295320" cy="122413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459159" y="3068960"/>
            <a:ext cx="7577337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ÖRNEK–13):</a:t>
            </a:r>
            <a:r>
              <a:rPr lang="tr-TR" sz="2000" b="1" dirty="0" smtClean="0"/>
              <a:t>Bir </a:t>
            </a:r>
            <a:r>
              <a:rPr lang="tr-TR" sz="2000" b="1" dirty="0"/>
              <a:t>torbada 4 mavi,3 yeşil bilye vardır. Torbadan çekilen bilye yerine konmama koşulu ile peş peşe 2 bilye çekiliyor. Her iki bilyenin de mavi olma olasılığı kaçtır?</a:t>
            </a:r>
          </a:p>
        </p:txBody>
      </p:sp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432" y="4170967"/>
            <a:ext cx="3960813" cy="838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55" y="4804450"/>
            <a:ext cx="1564668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461233"/>
              </p:ext>
            </p:extLst>
          </p:nvPr>
        </p:nvGraphicFramePr>
        <p:xfrm>
          <a:off x="3419476" y="5416518"/>
          <a:ext cx="3240087" cy="926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8" name="Denklem" r:id="rId9" imgW="1231366" imgH="393529" progId="Equation.3">
                  <p:embed/>
                </p:oleObj>
              </mc:Choice>
              <mc:Fallback>
                <p:oleObj name="Denklem" r:id="rId9" imgW="1231366" imgH="393529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6" y="5416518"/>
                        <a:ext cx="3240087" cy="9260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6046710" y="4121677"/>
            <a:ext cx="935806" cy="9366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684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 animBg="1"/>
      <p:bldP spid="80907" grpId="0" animBg="1"/>
      <p:bldP spid="11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5630237" y="6493286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913"/>
            <a:ext cx="8856984" cy="20002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60" descr="http://img21.imageshack.us/img21/9640/or1t.jpg"/>
          <p:cNvPicPr>
            <a:picLocks noChangeAspect="1" noChangeArrowheads="1"/>
          </p:cNvPicPr>
          <p:nvPr/>
        </p:nvPicPr>
        <p:blipFill>
          <a:blip r:embed="rId4"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502" y="2348880"/>
            <a:ext cx="604837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899592" y="1214167"/>
            <a:ext cx="1008112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4225"/>
            <a:ext cx="8856984" cy="20732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537313" y="4431675"/>
            <a:ext cx="128272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tr-TR" sz="2000" b="1"/>
              <a:t>KMB-KBM</a:t>
            </a:r>
          </a:p>
          <a:p>
            <a:pPr algn="ctr"/>
            <a:r>
              <a:rPr lang="tr-TR" sz="2000" b="1"/>
              <a:t>MKB-MBK</a:t>
            </a:r>
          </a:p>
          <a:p>
            <a:pPr algn="ctr"/>
            <a:r>
              <a:rPr lang="tr-TR" sz="2000" b="1"/>
              <a:t>BKM-BMK</a:t>
            </a:r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/>
        </p:nvGraphicFramePr>
        <p:xfrm>
          <a:off x="200025" y="5735638"/>
          <a:ext cx="5400675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3" name="Denklem" r:id="rId6" imgW="2222500" imgH="393700" progId="Equation.3">
                  <p:embed/>
                </p:oleObj>
              </mc:Choice>
              <mc:Fallback>
                <p:oleObj name="Denklem" r:id="rId6" imgW="22225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" y="5735638"/>
                        <a:ext cx="5400675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637088" y="4543425"/>
            <a:ext cx="1159048" cy="7921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90122" name="Slayt Numarası Yer Tutucusu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54DF43D-9B8B-493D-B38C-A93CE248A9BA}" type="slidenum">
              <a:rPr lang="tr-TR" b="0" smtClean="0"/>
              <a:pPr eaLnBrk="1" hangingPunct="1"/>
              <a:t>29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86217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8713787" cy="1754326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BAĞIMSIZ </a:t>
            </a:r>
            <a:r>
              <a:rPr lang="tr-TR" altLang="zh-CN" dirty="0">
                <a:solidFill>
                  <a:srgbClr val="FF0000"/>
                </a:solidFill>
              </a:rPr>
              <a:t>OLAYLARIN OLASILIĞI O(A</a:t>
            </a:r>
            <a:r>
              <a:rPr lang="tr-TR" altLang="zh-CN" dirty="0">
                <a:solidFill>
                  <a:srgbClr val="FF0000"/>
                </a:solidFill>
                <a:sym typeface="Symbol" pitchFamily="18" charset="2"/>
              </a:rPr>
              <a:t>B) veya P(AB):</a:t>
            </a:r>
          </a:p>
          <a:p>
            <a:pPr eaLnBrk="1" hangingPunct="1"/>
            <a:r>
              <a:rPr lang="tr-TR" altLang="zh-CN" dirty="0">
                <a:sym typeface="Symbol" pitchFamily="18" charset="2"/>
              </a:rPr>
              <a:t>	Aynı anda veya peş peşe yapılan bir deneyde iki olaydan birinin olması, diğerinin gerçekleşme şansını etkilemiyorsa, bu iki olaya bağımsız bir olay denir. </a:t>
            </a:r>
            <a:endParaRPr lang="tr-TR" altLang="zh-CN" dirty="0" smtClean="0">
              <a:sym typeface="Symbol" pitchFamily="18" charset="2"/>
            </a:endParaRPr>
          </a:p>
          <a:p>
            <a:pPr eaLnBrk="1" hangingPunct="1"/>
            <a:r>
              <a:rPr lang="tr-TR" altLang="zh-CN" dirty="0">
                <a:sym typeface="Symbol" pitchFamily="18" charset="2"/>
              </a:rPr>
              <a:t>	</a:t>
            </a:r>
            <a:r>
              <a:rPr lang="tr-TR" altLang="zh-CN" dirty="0" smtClean="0">
                <a:sym typeface="Symbol" pitchFamily="18" charset="2"/>
              </a:rPr>
              <a:t>Bağımsız </a:t>
            </a:r>
            <a:r>
              <a:rPr lang="tr-TR" altLang="zh-CN" dirty="0">
                <a:sym typeface="Symbol" pitchFamily="18" charset="2"/>
              </a:rPr>
              <a:t>iki olayın birlikte gerçekleşme olasılığı, ayrı ayrı gerçekleşme olasılıkları çarpımına eşittir. 			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68721" y="3220511"/>
            <a:ext cx="8713787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ÖRNEK–1):</a:t>
            </a:r>
            <a:r>
              <a:rPr lang="tr-TR" altLang="zh-CN" dirty="0"/>
              <a:t> Bir para ve bir zar birlikte atılıyor. Paranın tura ve zarın 4’ten büyük bir sayı gelme olasılığı kaçtır</a:t>
            </a:r>
            <a:r>
              <a:rPr lang="tr-TR" altLang="zh-CN" dirty="0" smtClean="0"/>
              <a:t>?                 </a:t>
            </a:r>
            <a:r>
              <a:rPr lang="tr-TR" altLang="zh-CN" dirty="0" smtClean="0">
                <a:solidFill>
                  <a:srgbClr val="FF0000"/>
                </a:solidFill>
              </a:rPr>
              <a:t>(Bağımsız olay)</a:t>
            </a:r>
            <a:endParaRPr lang="tr-TR" altLang="zh-CN" dirty="0">
              <a:solidFill>
                <a:srgbClr val="FF0000"/>
              </a:solidFill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2339752" y="3934646"/>
            <a:ext cx="864096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071394"/>
              </p:ext>
            </p:extLst>
          </p:nvPr>
        </p:nvGraphicFramePr>
        <p:xfrm>
          <a:off x="1871514" y="2204864"/>
          <a:ext cx="46497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" name="Denklem" r:id="rId3" imgW="1434960" imgH="203040" progId="Equation.3">
                  <p:embed/>
                </p:oleObj>
              </mc:Choice>
              <mc:Fallback>
                <p:oleObj name="Denklem" r:id="rId3" imgW="14349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1514" y="2204864"/>
                        <a:ext cx="4649787" cy="647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49558"/>
              </p:ext>
            </p:extLst>
          </p:nvPr>
        </p:nvGraphicFramePr>
        <p:xfrm>
          <a:off x="2411760" y="3990293"/>
          <a:ext cx="3619682" cy="738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0" name="Denklem" r:id="rId5" imgW="1916868" imgH="393529" progId="Equation.3">
                  <p:embed/>
                </p:oleObj>
              </mc:Choice>
              <mc:Fallback>
                <p:oleObj name="Denklem" r:id="rId5" imgW="1916868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3990293"/>
                        <a:ext cx="3619682" cy="7383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611560" y="5085184"/>
            <a:ext cx="30243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Ö={1,2,3,4,5,6}  s(Ö)=6  ,</a:t>
            </a:r>
          </a:p>
          <a:p>
            <a:r>
              <a:rPr lang="tr-TR" sz="2000" b="1" dirty="0"/>
              <a:t>Ö={T,Y}   s(Ö)=2  ,</a:t>
            </a:r>
          </a:p>
          <a:p>
            <a:r>
              <a:rPr lang="tr-TR" sz="2000" b="1" dirty="0"/>
              <a:t>A={5,6}  s(A)=2,</a:t>
            </a:r>
          </a:p>
          <a:p>
            <a:r>
              <a:rPr lang="tr-TR" sz="2000" b="1" dirty="0"/>
              <a:t>B={T}   s(B)=1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4" name="Nesne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018750"/>
              </p:ext>
            </p:extLst>
          </p:nvPr>
        </p:nvGraphicFramePr>
        <p:xfrm>
          <a:off x="3907336" y="5314855"/>
          <a:ext cx="4968552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" name="Denklem" r:id="rId7" imgW="2374900" imgH="393700" progId="Equation.3">
                  <p:embed/>
                </p:oleObj>
              </mc:Choice>
              <mc:Fallback>
                <p:oleObj name="Denklem" r:id="rId7" imgW="23749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7336" y="5314855"/>
                        <a:ext cx="4968552" cy="8640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50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573463"/>
            <a:ext cx="8713787" cy="16478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139" name="Rectangle 11"/>
          <p:cNvSpPr>
            <a:spLocks noChangeArrowheads="1"/>
          </p:cNvSpPr>
          <p:nvPr/>
        </p:nvSpPr>
        <p:spPr bwMode="auto">
          <a:xfrm>
            <a:off x="0" y="31384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6554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022230"/>
              </p:ext>
            </p:extLst>
          </p:nvPr>
        </p:nvGraphicFramePr>
        <p:xfrm>
          <a:off x="1676399" y="5554663"/>
          <a:ext cx="4968875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7" name="Denklem" r:id="rId4" imgW="2082800" imgH="393700" progId="Equation.3">
                  <p:embed/>
                </p:oleObj>
              </mc:Choice>
              <mc:Fallback>
                <p:oleObj name="Denklem" r:id="rId4" imgW="20828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399" y="5554663"/>
                        <a:ext cx="4968875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48" name="Rectangle 12"/>
          <p:cNvSpPr>
            <a:spLocks noChangeArrowheads="1"/>
          </p:cNvSpPr>
          <p:nvPr/>
        </p:nvSpPr>
        <p:spPr bwMode="auto">
          <a:xfrm>
            <a:off x="4190022" y="4397374"/>
            <a:ext cx="1030049" cy="82391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91142" name="Rectangle 13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88913"/>
            <a:ext cx="8713787" cy="18573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975" y="2204583"/>
            <a:ext cx="2879725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3216275" y="1096963"/>
            <a:ext cx="1081088" cy="9493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91146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332DF1B-C17A-4D0F-A0F4-C5E29F5AC449}" type="slidenum">
              <a:rPr lang="tr-TR" b="0" smtClean="0"/>
              <a:pPr eaLnBrk="1" hangingPunct="1"/>
              <a:t>30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102031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8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8845" y="188640"/>
            <a:ext cx="8713787" cy="92333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ÖRNEK-18)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 </a:t>
            </a:r>
            <a:r>
              <a:rPr lang="tr-TR" altLang="zh-CN" dirty="0" smtClean="0"/>
              <a:t>Bir </a:t>
            </a:r>
            <a:r>
              <a:rPr lang="tr-TR" altLang="zh-CN" dirty="0"/>
              <a:t>kutu içinde 5 tane kırmızı ve 10 tane mavi top </a:t>
            </a:r>
            <a:r>
              <a:rPr lang="tr-TR" altLang="zh-CN" dirty="0" smtClean="0"/>
              <a:t>vardır. Kutudan </a:t>
            </a:r>
            <a:r>
              <a:rPr lang="tr-TR" altLang="zh-CN" dirty="0"/>
              <a:t>alınan top geri konmamak üzere iki top </a:t>
            </a:r>
            <a:r>
              <a:rPr lang="tr-TR" altLang="zh-CN" dirty="0" smtClean="0"/>
              <a:t>alınıyor. Buna göre, alınan </a:t>
            </a:r>
            <a:r>
              <a:rPr lang="tr-TR" altLang="zh-CN" dirty="0"/>
              <a:t>topların en az birinin mavi olma o</a:t>
            </a:r>
            <a:r>
              <a:rPr lang="tr-TR" altLang="zh-CN" dirty="0" smtClean="0"/>
              <a:t>lasılığı </a:t>
            </a:r>
            <a:r>
              <a:rPr lang="tr-TR" altLang="zh-CN" dirty="0"/>
              <a:t>kaçtır?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195" y="1135807"/>
            <a:ext cx="351311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3112"/>
            <a:ext cx="3096344" cy="1124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84" y="2417356"/>
            <a:ext cx="2880340" cy="1201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68539"/>
            <a:ext cx="3117692" cy="1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6661682"/>
              </p:ext>
            </p:extLst>
          </p:nvPr>
        </p:nvGraphicFramePr>
        <p:xfrm>
          <a:off x="1379669" y="3773233"/>
          <a:ext cx="7156450" cy="26065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1" name="Denklem" r:id="rId7" imgW="3263760" imgH="1447560" progId="Equation.3">
                  <p:embed/>
                </p:oleObj>
              </mc:Choice>
              <mc:Fallback>
                <p:oleObj name="Denklem" r:id="rId7" imgW="326376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9669" y="3773233"/>
                        <a:ext cx="7156450" cy="26065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5808876" y="1185773"/>
            <a:ext cx="828877" cy="10795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08845" y="188640"/>
            <a:ext cx="8713787" cy="92333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ÖRNEK-2) :</a:t>
            </a:r>
            <a:r>
              <a:rPr lang="tr-TR" altLang="zh-CN" dirty="0" smtClean="0"/>
              <a:t>Bir </a:t>
            </a:r>
            <a:r>
              <a:rPr lang="tr-TR" altLang="zh-CN" dirty="0"/>
              <a:t>kutu içinde 5 tane kırmızı ve 10 tane mavi top </a:t>
            </a:r>
            <a:r>
              <a:rPr lang="tr-TR" altLang="zh-CN" dirty="0" smtClean="0"/>
              <a:t>vardır. Kutudan </a:t>
            </a:r>
            <a:r>
              <a:rPr lang="tr-TR" altLang="zh-CN" dirty="0"/>
              <a:t>alınan top geri konmamak üzere iki top </a:t>
            </a:r>
            <a:r>
              <a:rPr lang="tr-TR" altLang="zh-CN" dirty="0" smtClean="0"/>
              <a:t>alınıyor. Buna göre, alınan </a:t>
            </a:r>
            <a:r>
              <a:rPr lang="tr-TR" altLang="zh-CN" dirty="0"/>
              <a:t>topların en az birinin </a:t>
            </a:r>
            <a:r>
              <a:rPr lang="tr-TR" altLang="zh-CN" dirty="0" smtClean="0"/>
              <a:t>kırmızı </a:t>
            </a:r>
            <a:r>
              <a:rPr lang="tr-TR" altLang="zh-CN" dirty="0"/>
              <a:t>olma o</a:t>
            </a:r>
            <a:r>
              <a:rPr lang="tr-TR" altLang="zh-CN" dirty="0" smtClean="0"/>
              <a:t>lasılığı </a:t>
            </a:r>
            <a:r>
              <a:rPr lang="tr-TR" altLang="zh-CN" dirty="0"/>
              <a:t>kaçtır?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04847"/>
            <a:ext cx="2904114" cy="73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67" y="1304847"/>
            <a:ext cx="3575454" cy="99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726" y="2420214"/>
            <a:ext cx="2778979" cy="1257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626" y="2420214"/>
            <a:ext cx="3945006" cy="1257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695046"/>
              </p:ext>
            </p:extLst>
          </p:nvPr>
        </p:nvGraphicFramePr>
        <p:xfrm>
          <a:off x="823720" y="3751865"/>
          <a:ext cx="7156450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5" name="Denklem" r:id="rId7" imgW="3263760" imgH="1447560" progId="Equation.3">
                  <p:embed/>
                </p:oleObj>
              </mc:Choice>
              <mc:Fallback>
                <p:oleObj name="Denklem" r:id="rId7" imgW="326376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3720" y="3751865"/>
                        <a:ext cx="7156450" cy="280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528113" y="1111970"/>
            <a:ext cx="672964" cy="10795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855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6677025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690128"/>
              </p:ext>
            </p:extLst>
          </p:nvPr>
        </p:nvGraphicFramePr>
        <p:xfrm>
          <a:off x="1097028" y="3140968"/>
          <a:ext cx="6291262" cy="316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9" name="Denklem" r:id="rId4" imgW="2869920" imgH="1447560" progId="Equation.3">
                  <p:embed/>
                </p:oleObj>
              </mc:Choice>
              <mc:Fallback>
                <p:oleObj name="Denklem" r:id="rId4" imgW="286992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7028" y="3140968"/>
                        <a:ext cx="6291262" cy="316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436096" y="2060848"/>
            <a:ext cx="936104" cy="10795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025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188640"/>
            <a:ext cx="8640960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: </a:t>
            </a:r>
            <a:r>
              <a:rPr lang="tr-TR" sz="2000" b="1" dirty="0" smtClean="0"/>
              <a:t>Bir </a:t>
            </a:r>
            <a:r>
              <a:rPr lang="tr-TR" sz="2000" b="1" dirty="0"/>
              <a:t>torbada 3 kırmızı 4 mavi 6 beyaz top vardır. geri atılmamak şartı ile </a:t>
            </a:r>
            <a:r>
              <a:rPr lang="tr-TR" sz="2000" b="1" dirty="0" err="1"/>
              <a:t>ard</a:t>
            </a:r>
            <a:r>
              <a:rPr lang="tr-TR" sz="2000" b="1" dirty="0"/>
              <a:t> arda çekilen 3 topun farklı renkte olmama olasılığı kaçtır.</a:t>
            </a:r>
            <a:br>
              <a:rPr lang="tr-TR" sz="2000" b="1" dirty="0"/>
            </a:br>
            <a:r>
              <a:rPr lang="tr-TR" sz="2000" b="1" dirty="0"/>
              <a:t/>
            </a:r>
            <a:br>
              <a:rPr lang="tr-TR" sz="2000" b="1" dirty="0"/>
            </a:br>
            <a:r>
              <a:rPr lang="tr-TR" sz="2000" b="1" dirty="0"/>
              <a:t> 	  </a:t>
            </a:r>
            <a:r>
              <a:rPr lang="tr-TR" sz="2000" b="1" dirty="0" smtClean="0"/>
              <a:t>A) 19/22</a:t>
            </a:r>
            <a:r>
              <a:rPr lang="tr-TR" sz="2000" b="1" dirty="0"/>
              <a:t>          </a:t>
            </a:r>
            <a:r>
              <a:rPr lang="tr-TR" sz="2000" b="1" dirty="0" smtClean="0"/>
              <a:t>	B)  </a:t>
            </a:r>
            <a:r>
              <a:rPr lang="tr-TR" sz="2000" b="1" dirty="0"/>
              <a:t>9/11           </a:t>
            </a:r>
            <a:r>
              <a:rPr lang="tr-TR" sz="2000" b="1" dirty="0" smtClean="0"/>
              <a:t>	C) 8/11                   D) 107/143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257958" y="191683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000" b="1" dirty="0"/>
              <a:t>Farklı renkte olma olasılığı </a:t>
            </a:r>
            <a:endParaRPr lang="tr-TR" sz="2000" dirty="0"/>
          </a:p>
          <a:p>
            <a:r>
              <a:rPr lang="tr-TR" sz="2000" dirty="0"/>
              <a:t> </a:t>
            </a:r>
          </a:p>
          <a:p>
            <a:r>
              <a:rPr lang="tr-TR" sz="2000" b="1" dirty="0"/>
              <a:t>KBM-KMB-MKB-MBK-BKM-BMK 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/>
              <a:t>3!=3.2.1=6 Değişik şekilde sıralama olur.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/>
              <a:t>Birinin sonucunu bulup 6 ile çarparız.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8090481"/>
              </p:ext>
            </p:extLst>
          </p:nvPr>
        </p:nvGraphicFramePr>
        <p:xfrm>
          <a:off x="5076056" y="2132856"/>
          <a:ext cx="3577068" cy="1311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9" name="Denklem" r:id="rId3" imgW="1650960" imgH="609480" progId="Equation.3">
                  <p:embed/>
                </p:oleObj>
              </mc:Choice>
              <mc:Fallback>
                <p:oleObj name="Denklem" r:id="rId3" imgW="1650960" imgH="609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2132856"/>
                        <a:ext cx="3577068" cy="13110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380479"/>
              </p:ext>
            </p:extLst>
          </p:nvPr>
        </p:nvGraphicFramePr>
        <p:xfrm>
          <a:off x="2283681" y="4463124"/>
          <a:ext cx="4576637" cy="1405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0" name="Denklem" r:id="rId5" imgW="1981200" imgH="609600" progId="Equation.3">
                  <p:embed/>
                </p:oleObj>
              </mc:Choice>
              <mc:Fallback>
                <p:oleObj name="Denklem" r:id="rId5" imgW="1981200" imgH="609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3681" y="4463124"/>
                        <a:ext cx="4576637" cy="14058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372200" y="980728"/>
            <a:ext cx="1800200" cy="53135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21054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344816" cy="1656184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</a:rPr>
              <a:t>HAZIRLAYAN</a:t>
            </a:r>
            <a:endParaRPr lang="tr-TR" sz="96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79512" y="4653136"/>
            <a:ext cx="8784976" cy="1877437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 ÖĞRETMENİ</a:t>
            </a:r>
          </a:p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3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65770" y="116632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r-TR" sz="2000" b="1" dirty="0" smtClean="0">
                <a:solidFill>
                  <a:srgbClr val="FF0000"/>
                </a:solidFill>
                <a:latin typeface="Calibri" panose="020F0502020204030204" pitchFamily="34" charset="0"/>
                <a:ea typeface="HelveticaTU"/>
                <a:cs typeface="HelveticaTU"/>
              </a:rPr>
              <a:t>ÖRNEK-2) </a:t>
            </a:r>
            <a:r>
              <a:rPr lang="tr-TR" sz="2000" b="1" dirty="0">
                <a:latin typeface="Calibri" panose="020F0502020204030204" pitchFamily="34" charset="0"/>
                <a:ea typeface="HelveticaTU"/>
                <a:cs typeface="HelveticaTU"/>
              </a:rPr>
              <a:t>Bir madeni para ile bir zar atılıyor. Madeni paranın tura ve zarın 5 gelme olasılığı </a:t>
            </a:r>
            <a:r>
              <a:rPr lang="tr-TR" sz="2000" b="1" dirty="0" smtClean="0">
                <a:latin typeface="Calibri" panose="020F0502020204030204" pitchFamily="34" charset="0"/>
                <a:ea typeface="HelveticaTU"/>
                <a:cs typeface="HelveticaTU"/>
              </a:rPr>
              <a:t>kaçtır?</a:t>
            </a:r>
          </a:p>
          <a:p>
            <a:pPr>
              <a:spcAft>
                <a:spcPts val="0"/>
              </a:spcAft>
            </a:pPr>
            <a:r>
              <a:rPr lang="tr-TR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	</a:t>
            </a:r>
            <a:endParaRPr lang="tr-TR" sz="20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tr-TR" sz="2000" b="1" dirty="0">
                <a:latin typeface="Calibri" panose="020F0502020204030204" pitchFamily="34" charset="0"/>
                <a:ea typeface="Times New Roman" panose="02020603050405020304" pitchFamily="18" charset="0"/>
              </a:rPr>
              <a:t>	</a:t>
            </a:r>
            <a:r>
              <a:rPr lang="tr-TR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a) 1/8		b) 1/2		c) 1/6		d) 1/12</a:t>
            </a:r>
            <a:endParaRPr lang="tr-T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876257"/>
              </p:ext>
            </p:extLst>
          </p:nvPr>
        </p:nvGraphicFramePr>
        <p:xfrm>
          <a:off x="3419872" y="1988840"/>
          <a:ext cx="1328738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" name="Denklem" r:id="rId3" imgW="634725" imgH="393529" progId="Equation.3">
                  <p:embed/>
                </p:oleObj>
              </mc:Choice>
              <mc:Fallback>
                <p:oleObj name="Denklem" r:id="rId3" imgW="634725" imgH="393529" progId="Equation.3">
                  <p:embed/>
                  <p:pic>
                    <p:nvPicPr>
                      <p:cNvPr id="0" name="Nesn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1988840"/>
                        <a:ext cx="1328738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6300192" y="947675"/>
            <a:ext cx="1440160" cy="4795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65770" y="3068960"/>
            <a:ext cx="8784976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r-TR" sz="2000" b="1" dirty="0" smtClean="0">
                <a:solidFill>
                  <a:srgbClr val="FF0000"/>
                </a:solidFill>
                <a:latin typeface="Calibri" panose="020F0502020204030204" pitchFamily="34" charset="0"/>
                <a:ea typeface="HelveticaTU"/>
                <a:cs typeface="HelveticaTU"/>
              </a:rPr>
              <a:t>ÖRNEK-3</a:t>
            </a:r>
            <a:r>
              <a:rPr lang="tr-TR" sz="20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HelveticaTU"/>
              </a:rPr>
              <a:t>)  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Bir 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tak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m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n her bir ma</a:t>
            </a:r>
            <a:r>
              <a:rPr lang="tr-TR" sz="2000" b="1" dirty="0">
                <a:ea typeface="HelveticaTU"/>
                <a:cs typeface="HelveticaTU"/>
              </a:rPr>
              <a:t>çı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kazanma olas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l</a:t>
            </a:r>
            <a:r>
              <a:rPr lang="tr-TR" sz="2000" b="1" dirty="0">
                <a:ea typeface="HelveticaTU"/>
                <a:cs typeface="HelveticaTU"/>
              </a:rPr>
              <a:t>ığı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1/3, berabere kalma olas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l</a:t>
            </a:r>
            <a:r>
              <a:rPr lang="tr-TR" sz="2000" b="1" dirty="0">
                <a:ea typeface="HelveticaTU"/>
                <a:cs typeface="HelveticaTU"/>
              </a:rPr>
              <a:t>ığı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1/2 ve 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kaybetme Olas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l</a:t>
            </a:r>
            <a:r>
              <a:rPr lang="tr-TR" sz="2000" b="1" dirty="0" smtClean="0">
                <a:ea typeface="HelveticaTU"/>
                <a:cs typeface="HelveticaTU"/>
              </a:rPr>
              <a:t>ığı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 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1/6’dir. Bu tak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m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n oynad</a:t>
            </a:r>
            <a:r>
              <a:rPr lang="tr-TR" sz="2000" b="1" dirty="0">
                <a:ea typeface="HelveticaTU"/>
                <a:cs typeface="HelveticaTU"/>
              </a:rPr>
              <a:t>ığı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3 ma</a:t>
            </a:r>
            <a:r>
              <a:rPr lang="tr-TR" sz="2000" b="1" dirty="0">
                <a:ea typeface="HelveticaTU"/>
                <a:cs typeface="HelveticaTU"/>
              </a:rPr>
              <a:t>çı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n ilkini kaybetme, ikincisinde berabere 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kalma, Üçüncüsünde 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ise kazanma olas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l</a:t>
            </a:r>
            <a:r>
              <a:rPr lang="tr-TR" sz="2000" b="1" dirty="0">
                <a:ea typeface="HelveticaTU"/>
                <a:cs typeface="HelveticaTU"/>
              </a:rPr>
              <a:t>ığı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ka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t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r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?</a:t>
            </a:r>
          </a:p>
          <a:p>
            <a:pPr>
              <a:spcAft>
                <a:spcPts val="0"/>
              </a:spcAft>
            </a:pPr>
            <a:endParaRPr lang="tr-TR" sz="2000" b="1" dirty="0" smtClean="0">
              <a:ea typeface="Times New Roman" panose="02020603050405020304" pitchFamily="18" charset="0"/>
              <a:cs typeface="HelveticaTU"/>
            </a:endParaRPr>
          </a:p>
          <a:p>
            <a:pPr>
              <a:spcAft>
                <a:spcPts val="0"/>
              </a:spcAft>
            </a:pPr>
            <a:r>
              <a:rPr lang="tr-TR" sz="2000" b="1" dirty="0" smtClean="0">
                <a:effectLst/>
                <a:ea typeface="Times New Roman" panose="02020603050405020304" pitchFamily="18" charset="0"/>
              </a:rPr>
              <a:t>	a) 1/12		b) 1/9		c) 1/18		d) 1/6</a:t>
            </a:r>
            <a:endParaRPr lang="tr-TR" sz="2000" b="1" dirty="0">
              <a:effectLst/>
              <a:ea typeface="Times New Roman" panose="02020603050405020304" pitchFamily="18" charset="0"/>
            </a:endParaRPr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844092"/>
              </p:ext>
            </p:extLst>
          </p:nvPr>
        </p:nvGraphicFramePr>
        <p:xfrm>
          <a:off x="3275856" y="5085184"/>
          <a:ext cx="2246313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" name="Denklem" r:id="rId5" imgW="761760" imgH="393480" progId="Equation.3">
                  <p:embed/>
                </p:oleObj>
              </mc:Choice>
              <mc:Fallback>
                <p:oleObj name="Denklem" r:id="rId5" imgW="761760" imgH="39348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5085184"/>
                        <a:ext cx="2246313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537934" y="4149080"/>
            <a:ext cx="1512291" cy="551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5609956" y="6536806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400332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8481393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5609956" y="6536806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293096"/>
            <a:ext cx="2926557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194211"/>
              </p:ext>
            </p:extLst>
          </p:nvPr>
        </p:nvGraphicFramePr>
        <p:xfrm>
          <a:off x="5364088" y="4783071"/>
          <a:ext cx="2233035" cy="964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2" name="Denklem" r:id="rId5" imgW="901309" imgH="393529" progId="Equation.3">
                  <p:embed/>
                </p:oleObj>
              </mc:Choice>
              <mc:Fallback>
                <p:oleObj name="Denklem" r:id="rId5" imgW="901309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4783071"/>
                        <a:ext cx="2233035" cy="9642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412207" y="2924944"/>
            <a:ext cx="1512291" cy="7920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979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5609956" y="6536806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0060"/>
            <a:ext cx="8665343" cy="4055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97152"/>
            <a:ext cx="2304256" cy="156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479674"/>
              </p:ext>
            </p:extLst>
          </p:nvPr>
        </p:nvGraphicFramePr>
        <p:xfrm>
          <a:off x="4860032" y="5221392"/>
          <a:ext cx="1819149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5" name="Denklem" r:id="rId5" imgW="977476" imgH="393529" progId="Equation.3">
                  <p:embed/>
                </p:oleObj>
              </mc:Choice>
              <mc:Fallback>
                <p:oleObj name="Denklem" r:id="rId5" imgW="977476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5221392"/>
                        <a:ext cx="1819149" cy="720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11560" y="3429000"/>
            <a:ext cx="1512291" cy="93610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910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5609956" y="6536806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10250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754819"/>
              </p:ext>
            </p:extLst>
          </p:nvPr>
        </p:nvGraphicFramePr>
        <p:xfrm>
          <a:off x="1043608" y="4941168"/>
          <a:ext cx="2948252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6" name="Denklem" r:id="rId4" imgW="1155700" imgH="393700" progId="Equation.3">
                  <p:embed/>
                </p:oleObj>
              </mc:Choice>
              <mc:Fallback>
                <p:oleObj name="Denklem" r:id="rId4" imgW="1155700" imgH="3937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4941168"/>
                        <a:ext cx="2948252" cy="1008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611560" y="3429000"/>
            <a:ext cx="1512291" cy="93610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169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5609956" y="6536806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05690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740966"/>
              </p:ext>
            </p:extLst>
          </p:nvPr>
        </p:nvGraphicFramePr>
        <p:xfrm>
          <a:off x="827584" y="5085184"/>
          <a:ext cx="2068228" cy="905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0" name="Denklem" r:id="rId4" imgW="888614" imgH="393529" progId="Equation.3">
                  <p:embed/>
                </p:oleObj>
              </mc:Choice>
              <mc:Fallback>
                <p:oleObj name="Denklem" r:id="rId4" imgW="888614" imgH="393529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085184"/>
                        <a:ext cx="2068228" cy="9059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771800" y="3285007"/>
            <a:ext cx="1512291" cy="93610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197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79388" y="188913"/>
            <a:ext cx="8713787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ÖRNEK–4):</a:t>
            </a:r>
            <a:r>
              <a:rPr lang="tr-TR" altLang="zh-CN" dirty="0" smtClean="0"/>
              <a:t> </a:t>
            </a:r>
            <a:r>
              <a:rPr lang="tr-TR" altLang="zh-CN" dirty="0"/>
              <a:t>Peş peşe atılan iki paradan 1.sinde yazı ve 2.sinde tura gelmesi olasılığı kaçtır? </a:t>
            </a:r>
            <a:r>
              <a:rPr lang="tr-TR" altLang="zh-CN" dirty="0" smtClean="0">
                <a:solidFill>
                  <a:srgbClr val="FF0000"/>
                </a:solidFill>
              </a:rPr>
              <a:t>(Bağımsız olay)</a:t>
            </a:r>
            <a:endParaRPr lang="tr-TR" altLang="zh-CN" dirty="0">
              <a:solidFill>
                <a:srgbClr val="FF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727067"/>
              </p:ext>
            </p:extLst>
          </p:nvPr>
        </p:nvGraphicFramePr>
        <p:xfrm>
          <a:off x="2186076" y="980728"/>
          <a:ext cx="4771847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0" name="Denklem" r:id="rId3" imgW="2349500" imgH="393700" progId="Equation.3">
                  <p:embed/>
                </p:oleObj>
              </mc:Choice>
              <mc:Fallback>
                <p:oleObj name="Denklem" r:id="rId3" imgW="23495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6076" y="980728"/>
                        <a:ext cx="4771847" cy="792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1293823"/>
              </p:ext>
            </p:extLst>
          </p:nvPr>
        </p:nvGraphicFramePr>
        <p:xfrm>
          <a:off x="3232339" y="1988840"/>
          <a:ext cx="2747189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1" name="Denklem" r:id="rId5" imgW="1371600" imgH="609600" progId="Equation.3">
                  <p:embed/>
                </p:oleObj>
              </mc:Choice>
              <mc:Fallback>
                <p:oleObj name="Denklem" r:id="rId5" imgW="1371600" imgH="60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2339" y="1988840"/>
                        <a:ext cx="2747189" cy="12241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572000" y="980728"/>
            <a:ext cx="1224136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79388" y="3464828"/>
            <a:ext cx="8747721" cy="646331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ÖRNEK–5):</a:t>
            </a:r>
            <a:r>
              <a:rPr lang="tr-TR" altLang="zh-CN" dirty="0" smtClean="0"/>
              <a:t>  </a:t>
            </a:r>
            <a:r>
              <a:rPr lang="tr-TR" altLang="zh-CN" dirty="0"/>
              <a:t>İki zar birlikte </a:t>
            </a:r>
            <a:r>
              <a:rPr lang="tr-TR" altLang="zh-CN" dirty="0" smtClean="0"/>
              <a:t>atılıyor. Her </a:t>
            </a:r>
            <a:r>
              <a:rPr lang="tr-TR" altLang="zh-CN" dirty="0"/>
              <a:t>iki zarın üst yüzüne 5 gelme olasılığı kaçtır? </a:t>
            </a:r>
            <a:r>
              <a:rPr lang="tr-TR" altLang="zh-CN" dirty="0">
                <a:solidFill>
                  <a:srgbClr val="FF0000"/>
                </a:solidFill>
              </a:rPr>
              <a:t>(Bağımsız olay</a:t>
            </a:r>
            <a:r>
              <a:rPr lang="tr-TR" altLang="zh-CN" dirty="0" smtClean="0">
                <a:solidFill>
                  <a:srgbClr val="FF0000"/>
                </a:solidFill>
              </a:rPr>
              <a:t>)</a:t>
            </a:r>
            <a:endParaRPr lang="tr-TR" altLang="zh-CN" dirty="0">
              <a:solidFill>
                <a:srgbClr val="FF0000"/>
              </a:solidFill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503810"/>
            <a:ext cx="1917214" cy="108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3" name="Nesne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570318"/>
              </p:ext>
            </p:extLst>
          </p:nvPr>
        </p:nvGraphicFramePr>
        <p:xfrm>
          <a:off x="2267744" y="4308547"/>
          <a:ext cx="4823856" cy="737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2" name="Denklem" r:id="rId8" imgW="2552700" imgH="393700" progId="Equation.3">
                  <p:embed/>
                </p:oleObj>
              </mc:Choice>
              <mc:Fallback>
                <p:oleObj name="Denklem" r:id="rId8" imgW="25527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4308547"/>
                        <a:ext cx="4823856" cy="7379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5" name="Nesne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427926"/>
              </p:ext>
            </p:extLst>
          </p:nvPr>
        </p:nvGraphicFramePr>
        <p:xfrm>
          <a:off x="3491880" y="5157192"/>
          <a:ext cx="3038570" cy="1368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3" name="Denklem" r:id="rId10" imgW="1358900" imgH="609600" progId="Equation.3">
                  <p:embed/>
                </p:oleObj>
              </mc:Choice>
              <mc:Fallback>
                <p:oleObj name="Denklem" r:id="rId10" imgW="1358900" imgH="60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5157192"/>
                        <a:ext cx="3038570" cy="13681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3302435" y="4266924"/>
            <a:ext cx="1296144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84534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1284</Words>
  <Application>Microsoft Office PowerPoint</Application>
  <PresentationFormat>Ekran Gösterisi (4:3)</PresentationFormat>
  <Paragraphs>158</Paragraphs>
  <Slides>35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35</vt:i4>
      </vt:variant>
    </vt:vector>
  </HeadingPairs>
  <TitlesOfParts>
    <vt:vector size="38" baseType="lpstr">
      <vt:lpstr>Ofis Teması</vt:lpstr>
      <vt:lpstr>Denklem</vt:lpstr>
      <vt:lpstr>Microsoft Equation 3.0</vt:lpstr>
      <vt:lpstr>BAĞIMSIZ OLASILIK  VE  BAĞIMLI OLSAILIK</vt:lpstr>
      <vt:lpstr>BAĞIMSIZ BİR OLAYIN OLASILIĞI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BAĞIMLI BİR OLAYIN OLASILIĞI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HAZIRLAYAN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50</cp:revision>
  <dcterms:created xsi:type="dcterms:W3CDTF">2013-05-14T19:38:35Z</dcterms:created>
  <dcterms:modified xsi:type="dcterms:W3CDTF">2013-05-22T20:49:03Z</dcterms:modified>
</cp:coreProperties>
</file>